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1" r:id="rId4"/>
    <p:sldMasterId id="2147483710" r:id="rId5"/>
  </p:sldMasterIdLst>
  <p:notesMasterIdLst>
    <p:notesMasterId r:id="rId140"/>
  </p:notesMasterIdLst>
  <p:sldIdLst>
    <p:sldId id="11438" r:id="rId6"/>
    <p:sldId id="11644" r:id="rId7"/>
    <p:sldId id="11467" r:id="rId8"/>
    <p:sldId id="11468" r:id="rId9"/>
    <p:sldId id="11471" r:id="rId10"/>
    <p:sldId id="11472" r:id="rId11"/>
    <p:sldId id="11473" r:id="rId12"/>
    <p:sldId id="11503" r:id="rId13"/>
    <p:sldId id="11474" r:id="rId14"/>
    <p:sldId id="11475" r:id="rId15"/>
    <p:sldId id="11476" r:id="rId16"/>
    <p:sldId id="11477" r:id="rId17"/>
    <p:sldId id="11478" r:id="rId18"/>
    <p:sldId id="11479" r:id="rId19"/>
    <p:sldId id="11480" r:id="rId20"/>
    <p:sldId id="11481" r:id="rId21"/>
    <p:sldId id="11482" r:id="rId22"/>
    <p:sldId id="11483" r:id="rId23"/>
    <p:sldId id="11484" r:id="rId24"/>
    <p:sldId id="11485" r:id="rId25"/>
    <p:sldId id="11486" r:id="rId26"/>
    <p:sldId id="11487" r:id="rId27"/>
    <p:sldId id="11488" r:id="rId28"/>
    <p:sldId id="11489" r:id="rId29"/>
    <p:sldId id="11490" r:id="rId30"/>
    <p:sldId id="11491" r:id="rId31"/>
    <p:sldId id="11492" r:id="rId32"/>
    <p:sldId id="11493" r:id="rId33"/>
    <p:sldId id="11494" r:id="rId34"/>
    <p:sldId id="11495" r:id="rId35"/>
    <p:sldId id="11496" r:id="rId36"/>
    <p:sldId id="11497" r:id="rId37"/>
    <p:sldId id="11498" r:id="rId38"/>
    <p:sldId id="11499" r:id="rId39"/>
    <p:sldId id="11500" r:id="rId40"/>
    <p:sldId id="11501" r:id="rId41"/>
    <p:sldId id="11502" r:id="rId42"/>
    <p:sldId id="11504" r:id="rId43"/>
    <p:sldId id="11505" r:id="rId44"/>
    <p:sldId id="11506" r:id="rId45"/>
    <p:sldId id="11507" r:id="rId46"/>
    <p:sldId id="11508" r:id="rId47"/>
    <p:sldId id="11509" r:id="rId48"/>
    <p:sldId id="11510" r:id="rId49"/>
    <p:sldId id="11511" r:id="rId50"/>
    <p:sldId id="11512" r:id="rId51"/>
    <p:sldId id="11513" r:id="rId52"/>
    <p:sldId id="11514" r:id="rId53"/>
    <p:sldId id="11515" r:id="rId54"/>
    <p:sldId id="11516" r:id="rId55"/>
    <p:sldId id="11517" r:id="rId56"/>
    <p:sldId id="11518" r:id="rId57"/>
    <p:sldId id="11519" r:id="rId58"/>
    <p:sldId id="11520" r:id="rId59"/>
    <p:sldId id="11521" r:id="rId60"/>
    <p:sldId id="11522" r:id="rId61"/>
    <p:sldId id="11523" r:id="rId62"/>
    <p:sldId id="11524" r:id="rId63"/>
    <p:sldId id="11525" r:id="rId64"/>
    <p:sldId id="11526" r:id="rId65"/>
    <p:sldId id="11527" r:id="rId66"/>
    <p:sldId id="11528" r:id="rId67"/>
    <p:sldId id="11529" r:id="rId68"/>
    <p:sldId id="11530" r:id="rId69"/>
    <p:sldId id="11531" r:id="rId70"/>
    <p:sldId id="11586" r:id="rId71"/>
    <p:sldId id="11587" r:id="rId72"/>
    <p:sldId id="11588" r:id="rId73"/>
    <p:sldId id="11589" r:id="rId74"/>
    <p:sldId id="11590" r:id="rId75"/>
    <p:sldId id="11591" r:id="rId76"/>
    <p:sldId id="11592" r:id="rId77"/>
    <p:sldId id="11593" r:id="rId78"/>
    <p:sldId id="11660" r:id="rId79"/>
    <p:sldId id="288" r:id="rId80"/>
    <p:sldId id="276" r:id="rId81"/>
    <p:sldId id="271" r:id="rId82"/>
    <p:sldId id="281" r:id="rId83"/>
    <p:sldId id="283" r:id="rId84"/>
    <p:sldId id="284" r:id="rId85"/>
    <p:sldId id="273" r:id="rId86"/>
    <p:sldId id="285" r:id="rId87"/>
    <p:sldId id="274" r:id="rId88"/>
    <p:sldId id="11120" r:id="rId89"/>
    <p:sldId id="11121" r:id="rId90"/>
    <p:sldId id="11118" r:id="rId91"/>
    <p:sldId id="11126" r:id="rId92"/>
    <p:sldId id="11129" r:id="rId93"/>
    <p:sldId id="11130" r:id="rId94"/>
    <p:sldId id="11661" r:id="rId95"/>
    <p:sldId id="11654" r:id="rId96"/>
    <p:sldId id="294" r:id="rId97"/>
    <p:sldId id="298" r:id="rId98"/>
    <p:sldId id="326" r:id="rId99"/>
    <p:sldId id="325" r:id="rId100"/>
    <p:sldId id="328" r:id="rId101"/>
    <p:sldId id="330" r:id="rId102"/>
    <p:sldId id="329" r:id="rId103"/>
    <p:sldId id="332" r:id="rId104"/>
    <p:sldId id="331" r:id="rId105"/>
    <p:sldId id="333" r:id="rId106"/>
    <p:sldId id="327" r:id="rId107"/>
    <p:sldId id="11646" r:id="rId108"/>
    <p:sldId id="11647" r:id="rId109"/>
    <p:sldId id="11648" r:id="rId110"/>
    <p:sldId id="342" r:id="rId111"/>
    <p:sldId id="301" r:id="rId112"/>
    <p:sldId id="343" r:id="rId113"/>
    <p:sldId id="302" r:id="rId114"/>
    <p:sldId id="303" r:id="rId115"/>
    <p:sldId id="304" r:id="rId116"/>
    <p:sldId id="11649" r:id="rId117"/>
    <p:sldId id="11622" r:id="rId118"/>
    <p:sldId id="11623" r:id="rId119"/>
    <p:sldId id="11624" r:id="rId120"/>
    <p:sldId id="258" r:id="rId121"/>
    <p:sldId id="295" r:id="rId122"/>
    <p:sldId id="299" r:id="rId123"/>
    <p:sldId id="300" r:id="rId124"/>
    <p:sldId id="11613" r:id="rId125"/>
    <p:sldId id="11614" r:id="rId126"/>
    <p:sldId id="11615" r:id="rId127"/>
    <p:sldId id="11616" r:id="rId128"/>
    <p:sldId id="11617" r:id="rId129"/>
    <p:sldId id="11618" r:id="rId130"/>
    <p:sldId id="11621" r:id="rId131"/>
    <p:sldId id="11655" r:id="rId132"/>
    <p:sldId id="11656" r:id="rId133"/>
    <p:sldId id="11657" r:id="rId134"/>
    <p:sldId id="11658" r:id="rId135"/>
    <p:sldId id="11659" r:id="rId136"/>
    <p:sldId id="11604" r:id="rId137"/>
    <p:sldId id="11164" r:id="rId138"/>
    <p:sldId id="11027" r:id="rId1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75" autoAdjust="0"/>
  </p:normalViewPr>
  <p:slideViewPr>
    <p:cSldViewPr snapToGrid="0">
      <p:cViewPr varScale="1">
        <p:scale>
          <a:sx n="68" d="100"/>
          <a:sy n="68" d="100"/>
        </p:scale>
        <p:origin x="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64980-AF21-41BB-A684-6F36BAC8A829}" type="datetimeFigureOut">
              <a:rPr lang="zh-CN" altLang="en-US" smtClean="0"/>
              <a:t>2024/11/21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8F56E-E958-41F6-9EFB-2A93B4320A35}" type="slidenum">
              <a:rPr lang="zh-CN" altLang="en-US" smtClean="0"/>
              <a:t>‹#›</a:t>
            </a:fld>
            <a:endParaRPr lang="zh-CN" altLang="en-US"/>
          </a:p>
        </p:txBody>
      </p:sp>
    </p:spTree>
    <p:extLst>
      <p:ext uri="{BB962C8B-B14F-4D97-AF65-F5344CB8AC3E}">
        <p14:creationId xmlns:p14="http://schemas.microsoft.com/office/powerpoint/2010/main" val="3580763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75</a:t>
            </a:fld>
            <a:endParaRPr lang="zh-CN" altLang="en-US"/>
          </a:p>
        </p:txBody>
      </p:sp>
    </p:spTree>
    <p:extLst>
      <p:ext uri="{BB962C8B-B14F-4D97-AF65-F5344CB8AC3E}">
        <p14:creationId xmlns:p14="http://schemas.microsoft.com/office/powerpoint/2010/main" val="1678045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千穿万穿马屁不穿</a:t>
            </a:r>
          </a:p>
        </p:txBody>
      </p:sp>
    </p:spTree>
    <p:extLst>
      <p:ext uri="{BB962C8B-B14F-4D97-AF65-F5344CB8AC3E}">
        <p14:creationId xmlns:p14="http://schemas.microsoft.com/office/powerpoint/2010/main" val="71711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生成故事不再话下，就是比较平淡，但足以用于故事接龙小应用</a:t>
            </a:r>
          </a:p>
        </p:txBody>
      </p:sp>
    </p:spTree>
    <p:extLst>
      <p:ext uri="{BB962C8B-B14F-4D97-AF65-F5344CB8AC3E}">
        <p14:creationId xmlns:p14="http://schemas.microsoft.com/office/powerpoint/2010/main" val="2078429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201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4718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287" rtl="0" eaLnBrk="1" fontAlgn="auto" latinLnBrk="0" hangingPunct="1">
              <a:lnSpc>
                <a:spcPct val="100000"/>
              </a:lnSpc>
              <a:spcBef>
                <a:spcPts val="0"/>
              </a:spcBef>
              <a:spcAft>
                <a:spcPts val="0"/>
              </a:spcAft>
              <a:buClrTx/>
              <a:buSzTx/>
              <a:buFontTx/>
              <a:buNone/>
              <a:tabLst/>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7" rtl="0" eaLnBrk="1" fontAlgn="auto" latinLnBrk="0" hangingPunct="1">
                <a:lnSpc>
                  <a:spcPct val="100000"/>
                </a:lnSpc>
                <a:spcBef>
                  <a:spcPts val="0"/>
                </a:spcBef>
                <a:spcAft>
                  <a:spcPts val="0"/>
                </a:spcAft>
                <a:buClrTx/>
                <a:buSzTx/>
                <a:buFontTx/>
                <a:buNone/>
                <a:tabLst/>
                <a:defRPr/>
              </a:pPr>
              <a:t>114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30473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pPr marL="0" marR="0" lvl="0" indent="0" algn="r" defTabSz="914287" rtl="0" eaLnBrk="1" fontAlgn="auto" latinLnBrk="0" hangingPunct="1">
              <a:lnSpc>
                <a:spcPct val="100000"/>
              </a:lnSpc>
              <a:spcBef>
                <a:spcPts val="0"/>
              </a:spcBef>
              <a:spcAft>
                <a:spcPts val="0"/>
              </a:spcAft>
              <a:buClrTx/>
              <a:buSzTx/>
              <a:buFontTx/>
              <a:buNone/>
              <a:tabLst/>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7" rtl="0" eaLnBrk="1" fontAlgn="auto" latinLnBrk="0" hangingPunct="1">
                <a:lnSpc>
                  <a:spcPct val="100000"/>
                </a:lnSpc>
                <a:spcBef>
                  <a:spcPts val="0"/>
                </a:spcBef>
                <a:spcAft>
                  <a:spcPts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4514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自然语言处理会议在考虑不再分</a:t>
            </a:r>
            <a:r>
              <a:rPr lang="en-US" altLang="zh-CN" dirty="0"/>
              <a:t>track</a:t>
            </a:r>
            <a:endParaRPr lang="zh-CN" altLang="en-US" dirty="0"/>
          </a:p>
        </p:txBody>
      </p:sp>
    </p:spTree>
    <p:extLst>
      <p:ext uri="{BB962C8B-B14F-4D97-AF65-F5344CB8AC3E}">
        <p14:creationId xmlns:p14="http://schemas.microsoft.com/office/powerpoint/2010/main" val="1525550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76</a:t>
            </a:fld>
            <a:endParaRPr lang="zh-CN" altLang="en-US"/>
          </a:p>
        </p:txBody>
      </p:sp>
    </p:spTree>
    <p:extLst>
      <p:ext uri="{BB962C8B-B14F-4D97-AF65-F5344CB8AC3E}">
        <p14:creationId xmlns:p14="http://schemas.microsoft.com/office/powerpoint/2010/main" val="2769647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77</a:t>
            </a:fld>
            <a:endParaRPr lang="zh-CN" altLang="en-US"/>
          </a:p>
        </p:txBody>
      </p:sp>
    </p:spTree>
    <p:extLst>
      <p:ext uri="{BB962C8B-B14F-4D97-AF65-F5344CB8AC3E}">
        <p14:creationId xmlns:p14="http://schemas.microsoft.com/office/powerpoint/2010/main" val="247284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78</a:t>
            </a:fld>
            <a:endParaRPr lang="zh-CN" altLang="en-US"/>
          </a:p>
        </p:txBody>
      </p:sp>
    </p:spTree>
    <p:extLst>
      <p:ext uri="{BB962C8B-B14F-4D97-AF65-F5344CB8AC3E}">
        <p14:creationId xmlns:p14="http://schemas.microsoft.com/office/powerpoint/2010/main" val="2612862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79</a:t>
            </a:fld>
            <a:endParaRPr lang="zh-CN" altLang="en-US"/>
          </a:p>
        </p:txBody>
      </p:sp>
    </p:spTree>
    <p:extLst>
      <p:ext uri="{BB962C8B-B14F-4D97-AF65-F5344CB8AC3E}">
        <p14:creationId xmlns:p14="http://schemas.microsoft.com/office/powerpoint/2010/main" val="344007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80</a:t>
            </a:fld>
            <a:endParaRPr lang="zh-CN" altLang="en-US"/>
          </a:p>
        </p:txBody>
      </p:sp>
    </p:spTree>
    <p:extLst>
      <p:ext uri="{BB962C8B-B14F-4D97-AF65-F5344CB8AC3E}">
        <p14:creationId xmlns:p14="http://schemas.microsoft.com/office/powerpoint/2010/main" val="3055620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先在</a:t>
            </a:r>
            <a:r>
              <a:rPr lang="en-US" altLang="zh-CN" dirty="0" err="1"/>
              <a:t>TriviaQA</a:t>
            </a:r>
            <a:r>
              <a:rPr lang="zh-CN" altLang="en-US" dirty="0"/>
              <a:t>上</a:t>
            </a:r>
            <a:r>
              <a:rPr lang="en-US" altLang="zh-CN" dirty="0"/>
              <a:t>fine-tune</a:t>
            </a:r>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82</a:t>
            </a:fld>
            <a:endParaRPr lang="zh-CN" altLang="en-US"/>
          </a:p>
        </p:txBody>
      </p:sp>
    </p:spTree>
    <p:extLst>
      <p:ext uri="{BB962C8B-B14F-4D97-AF65-F5344CB8AC3E}">
        <p14:creationId xmlns:p14="http://schemas.microsoft.com/office/powerpoint/2010/main" val="349365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512299-E8CB-44DE-84D4-299E60AF09F6}" type="slidenum">
              <a:rPr lang="zh-CN" altLang="en-US" smtClean="0"/>
              <a:t>83</a:t>
            </a:fld>
            <a:endParaRPr lang="zh-CN" altLang="en-US"/>
          </a:p>
        </p:txBody>
      </p:sp>
    </p:spTree>
    <p:extLst>
      <p:ext uri="{BB962C8B-B14F-4D97-AF65-F5344CB8AC3E}">
        <p14:creationId xmlns:p14="http://schemas.microsoft.com/office/powerpoint/2010/main" val="120671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大</a:t>
            </a:r>
            <a:r>
              <a:rPr lang="en-US" altLang="zh-CN" dirty="0"/>
              <a:t>V</a:t>
            </a:r>
            <a:r>
              <a:rPr lang="zh-CN" altLang="en-US" dirty="0"/>
              <a:t>曹政曾经说春节期间最容易产生口碑传播，有口碑的产品会在走亲访友时获得新用户</a:t>
            </a:r>
          </a:p>
        </p:txBody>
      </p:sp>
    </p:spTree>
    <p:extLst>
      <p:ext uri="{BB962C8B-B14F-4D97-AF65-F5344CB8AC3E}">
        <p14:creationId xmlns:p14="http://schemas.microsoft.com/office/powerpoint/2010/main" val="760297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84DF9-909B-4057-AFA6-6D2DA30E2D0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E1FAE6F-69D3-4866-80C3-FA75F0F0D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AA48A38-BB1A-4E72-9E2B-CFC4ACCF97BC}"/>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D669355E-682D-4E1E-AFA8-C5C1D3E695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C01C07-4E63-4578-AF92-4993249EA8A2}"/>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3332620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7DDFF-7467-4519-9D8E-BA620E3B738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0836015-4E20-4BF3-A6A9-F917CEE98A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EA8704-4C84-4B5B-9F2F-F9D93D3B1466}"/>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22EC28DE-6DD3-4981-A3CE-0D08BB54B6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732498-AFAE-4CEC-A518-D3CB425F90D5}"/>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41100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BB540D-42A5-44A1-91A2-3D88401E92A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A552E14-F940-417D-8A4B-8F7B1C88395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F66188-A193-4B0B-AAF8-75BFC8556B3A}"/>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800FE4E6-C554-4007-AD7F-8212165D73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7DE61D-DB71-405C-ADA9-CDE0022C379D}"/>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2309087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8D3CC-466A-49BB-9DA1-8FFB17A4700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A5656E8-F89D-4C5C-8D67-14AB3BBB5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07C7B2-9290-46E7-91A6-5F044C1F0F9F}"/>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3D3D4A56-7853-45DB-8D96-7E6B354933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A8B2BC-0A2B-4E9F-BAAC-B14EDA8E1AC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333535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04C8D-A177-4472-A90A-9CBF17C704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3228A-A180-4A8A-93E6-FC680D0342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3A1EB8-5842-4676-8F58-E29E5808764D}"/>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F0957A99-EB5B-4369-B713-26A3A63EAD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862AC9-DE9B-40C0-BDFD-B9B9183058F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328167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DF5F4-EA1D-4DA4-B5B5-2BAB346007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74637E2-F13F-4D1F-8683-A9A0013CF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056B438-6520-4E58-945C-C98413B0058C}"/>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654CD857-D5C2-43FA-A7BA-CFA9357F4E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94BA88-EFBC-4F66-B40F-3498BE964BDA}"/>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145245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9A17A-2917-43FC-ADA7-AD5250A1C8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884E1A-7E53-4C19-89E3-95B4A526FC3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8E1ABE-C894-4879-81E1-1ADF8EDD8C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3AF246-B796-47EC-BC1A-29FBB6640BF6}"/>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A7DF5387-2283-418B-B8EA-D88F034501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020045-0531-4FF9-A22D-D857CBD89B88}"/>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304059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0621E-6C63-4462-9E00-64D15A6255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02AB24-E2AA-4684-BA76-9580F9C3F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1AE86CB-DE2E-4F8A-946F-7FFACC2EFAF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C2CF62-1968-4AEB-9310-6820EE436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FDAA11-7A47-41F7-96CF-752FFD71A7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DC9DC9-B3BA-4E19-AAAC-957F2A0321FF}"/>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8" name="页脚占位符 7">
            <a:extLst>
              <a:ext uri="{FF2B5EF4-FFF2-40B4-BE49-F238E27FC236}">
                <a16:creationId xmlns:a16="http://schemas.microsoft.com/office/drawing/2014/main" id="{31D13A17-E399-4386-A11C-28EDC66888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0D2B4F5-251F-4B01-ADBE-4A2F87C5C44D}"/>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93494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D298F-1EDA-4DD1-9D19-4C8F83EF30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AA88A3-7EB0-41EA-AAC9-1E40D31D83D4}"/>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4" name="页脚占位符 3">
            <a:extLst>
              <a:ext uri="{FF2B5EF4-FFF2-40B4-BE49-F238E27FC236}">
                <a16:creationId xmlns:a16="http://schemas.microsoft.com/office/drawing/2014/main" id="{BC619073-DC75-495E-BE22-0C1BC20FE7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A21CA4-BDCB-46CF-8EBD-2A5316F8C77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83895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C9C7DD-C70B-4671-9F89-13278486A3D3}"/>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3" name="页脚占位符 2">
            <a:extLst>
              <a:ext uri="{FF2B5EF4-FFF2-40B4-BE49-F238E27FC236}">
                <a16:creationId xmlns:a16="http://schemas.microsoft.com/office/drawing/2014/main" id="{D1DE3628-6DBC-4DFE-83EB-D774A01293C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7D94E1-6B01-4A4D-BC19-654EF80039D9}"/>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487153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4B1BE-8A5B-4D69-9F4C-E7B992A319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184290-C1A5-4739-8B67-CEA69F2A74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769A9EF-F3F8-41EA-9F55-F11C2EA5B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BB5BDA0-CB28-462A-B96E-94AC6189FA9E}"/>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488596F2-9F97-4B7E-B576-6B2BB8C720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A3256D-1B04-4D48-AAE8-94D1ED27D2D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733606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CD850-B58F-412D-99D0-736C3EB83E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71FB72-56C1-4940-8027-A5ED671AE1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09C3B3-56A7-4A7C-8092-E6BD68985F76}"/>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AC74083F-79A3-4F6D-9FEC-ED1D93F9C3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C12B20-BE08-4241-BD20-6D3046BC15E9}"/>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174020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89935-06EF-4292-B2FE-A15595A8EB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73FE0C-76B5-4BD9-A4D3-0446B893A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7454D-13FE-433D-B7E4-C974FB25A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C10BB8-9BED-4F8F-B237-B13736397982}"/>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0AFC3148-0A45-41B0-960D-0D09F0A6E0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46778D-5EA0-49E4-8BA2-36D47DCB48B2}"/>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956349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D3F0E-9878-4766-8289-7B73B80E27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7C4B236-18FD-43A1-BE55-737B7501F0C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8374D5-043A-44AA-B055-94C32C978E8E}"/>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884516A9-4BD2-4D66-BE96-722EE70A0E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9976FC-ADEC-40EB-88BF-7F95F2B4410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24997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5EFA70-5C71-4EF0-9BEF-9653C02B00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C1983E3-672D-4D16-9DE5-462D40B372D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4BA015-A5E6-412C-962D-6C3592C35DB0}"/>
              </a:ext>
            </a:extLst>
          </p:cNvPr>
          <p:cNvSpPr>
            <a:spLocks noGrp="1"/>
          </p:cNvSpPr>
          <p:nvPr>
            <p:ph type="dt" sz="half" idx="10"/>
          </p:nvPr>
        </p:nvSpPr>
        <p:spPr/>
        <p:txBody>
          <a:body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42377F22-564A-43E0-985C-1260A74CAF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88B6C0-BF66-4681-B3DC-83D392660F7B}"/>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4891096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封面背景">
    <p:spTree>
      <p:nvGrpSpPr>
        <p:cNvPr id="1" name=""/>
        <p:cNvGrpSpPr/>
        <p:nvPr/>
      </p:nvGrpSpPr>
      <p:grpSpPr>
        <a:xfrm>
          <a:off x="0" y="0"/>
          <a:ext cx="0" cy="0"/>
          <a:chOff x="0" y="0"/>
          <a:chExt cx="0" cy="0"/>
        </a:xfrm>
      </p:grpSpPr>
      <p:pic>
        <p:nvPicPr>
          <p:cNvPr id="2" name="图片 1" descr="组 9"/>
          <p:cNvPicPr>
            <a:picLocks noChangeAspect="1"/>
          </p:cNvPicPr>
          <p:nvPr userDrawn="1"/>
        </p:nvPicPr>
        <p:blipFill>
          <a:blip r:embed="rId2"/>
          <a:stretch>
            <a:fillRect/>
          </a:stretch>
        </p:blipFill>
        <p:spPr>
          <a:xfrm>
            <a:off x="0" y="0"/>
            <a:ext cx="12192000" cy="6883400"/>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893112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背景">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699260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845192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底页">
    <p:spTree>
      <p:nvGrpSpPr>
        <p:cNvPr id="1" name=""/>
        <p:cNvGrpSpPr/>
        <p:nvPr/>
      </p:nvGrpSpPr>
      <p:grpSpPr>
        <a:xfrm>
          <a:off x="0" y="0"/>
          <a:ext cx="0" cy="0"/>
          <a:chOff x="0" y="0"/>
          <a:chExt cx="0" cy="0"/>
        </a:xfrm>
      </p:grpSpPr>
      <p:pic>
        <p:nvPicPr>
          <p:cNvPr id="2" name="图片 1" descr="02 拷贝"/>
          <p:cNvPicPr>
            <a:picLocks noChangeAspect="1"/>
          </p:cNvPicPr>
          <p:nvPr userDrawn="1"/>
        </p:nvPicPr>
        <p:blipFill>
          <a:blip r:embed="rId2"/>
          <a:stretch>
            <a:fillRect/>
          </a:stretch>
        </p:blipFill>
        <p:spPr>
          <a:xfrm>
            <a:off x="0" y="1"/>
            <a:ext cx="12192000" cy="6884247"/>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1980490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人物介绍页02">
    <p:spTree>
      <p:nvGrpSpPr>
        <p:cNvPr id="1" name=""/>
        <p:cNvGrpSpPr/>
        <p:nvPr/>
      </p:nvGrpSpPr>
      <p:grpSpPr>
        <a:xfrm>
          <a:off x="0" y="0"/>
          <a:ext cx="0" cy="0"/>
          <a:chOff x="0" y="0"/>
          <a:chExt cx="0" cy="0"/>
        </a:xfrm>
      </p:grpSpPr>
      <p:pic>
        <p:nvPicPr>
          <p:cNvPr id="3" name="图片 2" descr="02"/>
          <p:cNvPicPr>
            <a:picLocks noChangeAspect="1"/>
          </p:cNvPicPr>
          <p:nvPr userDrawn="1"/>
        </p:nvPicPr>
        <p:blipFill>
          <a:blip r:embed="rId2"/>
          <a:stretch>
            <a:fillRect/>
          </a:stretch>
        </p:blipFill>
        <p:spPr>
          <a:xfrm>
            <a:off x="1" y="1"/>
            <a:ext cx="12191153" cy="6857153"/>
          </a:xfrm>
          <a:prstGeom prst="rect">
            <a:avLst/>
          </a:prstGeom>
        </p:spPr>
      </p:pic>
      <p:sp>
        <p:nvSpPr>
          <p:cNvPr id="8" name="文本框 7"/>
          <p:cNvSpPr txBox="1"/>
          <p:nvPr userDrawn="1"/>
        </p:nvSpPr>
        <p:spPr>
          <a:xfrm>
            <a:off x="5305213" y="2004907"/>
            <a:ext cx="6096000" cy="1200329"/>
          </a:xfrm>
          <a:prstGeom prst="rect">
            <a:avLst/>
          </a:prstGeom>
          <a:noFill/>
        </p:spPr>
        <p:txBody>
          <a:bodyPr wrap="square" rtlCol="0" anchor="t">
            <a:spAutoFit/>
          </a:bodyPr>
          <a:lstStyle/>
          <a:p>
            <a:pPr>
              <a:lnSpc>
                <a:spcPct val="100000"/>
              </a:lnSpc>
            </a:pPr>
            <a:r>
              <a:rPr lang="en-GB" altLang="zh-CN" sz="7200" b="1">
                <a:latin typeface="PingFang SC Semibold" panose="020B0400000000000000" charset="-122"/>
                <a:ea typeface="PingFang SC Semibold" panose="020B0400000000000000" charset="-122"/>
                <a:sym typeface="+mn-ea"/>
              </a:rPr>
              <a:t>文继荣</a:t>
            </a:r>
          </a:p>
        </p:txBody>
      </p:sp>
      <p:sp>
        <p:nvSpPr>
          <p:cNvPr id="9" name="文本框 8"/>
          <p:cNvSpPr txBox="1"/>
          <p:nvPr userDrawn="1"/>
        </p:nvSpPr>
        <p:spPr>
          <a:xfrm>
            <a:off x="5322147" y="3475567"/>
            <a:ext cx="5384800" cy="1019125"/>
          </a:xfrm>
          <a:prstGeom prst="rect">
            <a:avLst/>
          </a:prstGeom>
          <a:noFill/>
        </p:spPr>
        <p:txBody>
          <a:bodyPr wrap="square" rtlCol="0">
            <a:spAutoFit/>
          </a:bodyPr>
          <a:lstStyle/>
          <a:p>
            <a:pPr algn="l">
              <a:lnSpc>
                <a:spcPct val="150000"/>
              </a:lnSpc>
            </a:pPr>
            <a:r>
              <a:rPr lang="zh-CN" altLang="en-US" sz="2133">
                <a:latin typeface="PingFang SC Regular" panose="020B0400000000000000" charset="-122"/>
                <a:ea typeface="PingFang SC Regular" panose="020B0400000000000000" charset="-122"/>
              </a:rPr>
              <a:t>中国人民大学高瓴人工智能学院执行院长</a:t>
            </a:r>
          </a:p>
          <a:p>
            <a:pPr algn="l">
              <a:lnSpc>
                <a:spcPct val="150000"/>
              </a:lnSpc>
            </a:pPr>
            <a:r>
              <a:rPr lang="zh-CN" altLang="en-US" sz="2133">
                <a:latin typeface="PingFang SC Regular" panose="020B0400000000000000" charset="-122"/>
                <a:ea typeface="PingFang SC Regular" panose="020B0400000000000000" charset="-122"/>
              </a:rPr>
              <a:t>北京智源人工智能研究院首席科学家</a:t>
            </a:r>
          </a:p>
        </p:txBody>
      </p:sp>
      <p:sp>
        <p:nvSpPr>
          <p:cNvPr id="10" name="椭圆 9"/>
          <p:cNvSpPr/>
          <p:nvPr userDrawn="1"/>
        </p:nvSpPr>
        <p:spPr>
          <a:xfrm>
            <a:off x="4975013" y="3301153"/>
            <a:ext cx="192000" cy="192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userDrawn="1"/>
        </p:nvSpPr>
        <p:spPr>
          <a:xfrm>
            <a:off x="10800927" y="33290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userDrawn="1"/>
        </p:nvSpPr>
        <p:spPr>
          <a:xfrm>
            <a:off x="5167208" y="3388360"/>
            <a:ext cx="5663353"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0" name="图片 19" descr="椭圆 1"/>
          <p:cNvPicPr>
            <a:picLocks noChangeAspect="1"/>
          </p:cNvPicPr>
          <p:nvPr userDrawn="1"/>
        </p:nvPicPr>
        <p:blipFill>
          <a:blip r:embed="rId3"/>
          <a:stretch>
            <a:fillRect/>
          </a:stretch>
        </p:blipFill>
        <p:spPr>
          <a:xfrm>
            <a:off x="1331807" y="1520613"/>
            <a:ext cx="3738277" cy="3744000"/>
          </a:xfrm>
          <a:prstGeom prst="rect">
            <a:avLst/>
          </a:prstGeom>
        </p:spPr>
      </p:pic>
      <p:pic>
        <p:nvPicPr>
          <p:cNvPr id="6" name="图片 5" descr="图层 17"/>
          <p:cNvPicPr>
            <a:picLocks noChangeAspect="1"/>
          </p:cNvPicPr>
          <p:nvPr userDrawn="1"/>
        </p:nvPicPr>
        <p:blipFill>
          <a:blip r:embed="rId4"/>
          <a:stretch>
            <a:fillRect/>
          </a:stretch>
        </p:blipFill>
        <p:spPr>
          <a:xfrm>
            <a:off x="1560407" y="1752600"/>
            <a:ext cx="3279987" cy="3279987"/>
          </a:xfrm>
          <a:prstGeom prst="rect">
            <a:avLst/>
          </a:prstGeom>
        </p:spPr>
      </p:pic>
      <p:pic>
        <p:nvPicPr>
          <p:cNvPr id="4" name="图片 3" descr="中英文全称-白色"/>
          <p:cNvPicPr>
            <a:picLocks noChangeAspect="1"/>
          </p:cNvPicPr>
          <p:nvPr userDrawn="1"/>
        </p:nvPicPr>
        <p:blipFill>
          <a:blip r:embed="rId5"/>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4232707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455145" y="968703"/>
            <a:ext cx="9715500"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4"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6" name="图片 5"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484132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标题j+副标题">
    <p:spTree>
      <p:nvGrpSpPr>
        <p:cNvPr id="1" name=""/>
        <p:cNvGrpSpPr/>
        <p:nvPr/>
      </p:nvGrpSpPr>
      <p:grpSpPr>
        <a:xfrm>
          <a:off x="0" y="0"/>
          <a:ext cx="0" cy="0"/>
          <a:chOff x="0" y="0"/>
          <a:chExt cx="0" cy="0"/>
        </a:xfrm>
      </p:grpSpPr>
      <p:pic>
        <p:nvPicPr>
          <p:cNvPr id="7" name="图片 6"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extBox 3"/>
          <p:cNvSpPr txBox="1"/>
          <p:nvPr userDrawn="1"/>
        </p:nvSpPr>
        <p:spPr>
          <a:xfrm>
            <a:off x="1455144" y="1772519"/>
            <a:ext cx="5352725" cy="379656"/>
          </a:xfrm>
          <a:prstGeom prst="rect">
            <a:avLst/>
          </a:prstGeom>
          <a:noFill/>
        </p:spPr>
        <p:txBody>
          <a:bodyPr wrap="square" lIns="0" rIns="0" rtlCol="0">
            <a:spAutoFit/>
          </a:bodyPr>
          <a:lstStyle/>
          <a:p>
            <a:r>
              <a:rPr lang="zh-CN" altLang="en-US" sz="1867" dirty="0">
                <a:latin typeface="Source Han Sans CN" panose="020B0200000000000000" pitchFamily="34" charset="-128"/>
                <a:ea typeface="Source Han Sans CN" panose="020B0200000000000000" pitchFamily="34" charset="-128"/>
              </a:rPr>
              <a:t>副标题</a:t>
            </a:r>
            <a:endParaRPr kumimoji="1" lang="zh-CN" altLang="en-US" sz="1867" dirty="0">
              <a:latin typeface="Source Han Sans CN" panose="020B0200000000000000" pitchFamily="34" charset="-128"/>
              <a:ea typeface="Source Han Sans CN" panose="020B0200000000000000" pitchFamily="34" charset="-128"/>
            </a:endParaRPr>
          </a:p>
        </p:txBody>
      </p:sp>
      <p:sp>
        <p:nvSpPr>
          <p:cNvPr id="5" name="Title 1"/>
          <p:cNvSpPr>
            <a:spLocks noGrp="1"/>
          </p:cNvSpPr>
          <p:nvPr>
            <p:ph type="title" hasCustomPrompt="1"/>
          </p:nvPr>
        </p:nvSpPr>
        <p:spPr>
          <a:xfrm>
            <a:off x="1455421" y="968587"/>
            <a:ext cx="9715500" cy="75184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21"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11" name="图片 10"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98923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582F5-64BE-4028-B632-002F2B0BD68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026972B-A785-44CE-AEB6-B3B42DE72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44B1D0-0B1A-4845-B05F-2090FC099C43}"/>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15FC657A-689F-4EC3-BBB5-E2B8F6FC21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422129-A835-4E8B-9127-F270D89598E1}"/>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4043978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文">
    <p:spTree>
      <p:nvGrpSpPr>
        <p:cNvPr id="1" name=""/>
        <p:cNvGrpSpPr/>
        <p:nvPr/>
      </p:nvGrpSpPr>
      <p:grpSpPr>
        <a:xfrm>
          <a:off x="0" y="0"/>
          <a:ext cx="0" cy="0"/>
          <a:chOff x="0" y="0"/>
          <a:chExt cx="0" cy="0"/>
        </a:xfrm>
      </p:grpSpPr>
      <p:pic>
        <p:nvPicPr>
          <p:cNvPr id="16" name="图片 15"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394460" y="1212427"/>
            <a:ext cx="10715413"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首个公开的中文超大规模多模态预训练</a:t>
            </a:r>
          </a:p>
        </p:txBody>
      </p:sp>
      <p:sp>
        <p:nvSpPr>
          <p:cNvPr id="352" name="矩形 21"/>
          <p:cNvSpPr/>
          <p:nvPr userDrawn="1"/>
        </p:nvSpPr>
        <p:spPr>
          <a:xfrm>
            <a:off x="3871806" y="2163234"/>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361" name="图片 9" descr="图片 9"/>
          <p:cNvPicPr>
            <a:picLocks noChangeAspect="1"/>
          </p:cNvPicPr>
          <p:nvPr userDrawn="1"/>
        </p:nvPicPr>
        <p:blipFill>
          <a:blip r:embed="rId3"/>
          <a:srcRect r="45618" b="42783"/>
          <a:stretch>
            <a:fillRect/>
          </a:stretch>
        </p:blipFill>
        <p:spPr>
          <a:xfrm>
            <a:off x="1475741" y="2163234"/>
            <a:ext cx="2164927" cy="1515533"/>
          </a:xfrm>
          <a:prstGeom prst="rect">
            <a:avLst/>
          </a:prstGeom>
          <a:ln w="12700">
            <a:miter lim="400000"/>
            <a:headEnd/>
            <a:tailEnd/>
          </a:ln>
        </p:spPr>
      </p:pic>
      <p:sp>
        <p:nvSpPr>
          <p:cNvPr id="22" name="TextBox 21"/>
          <p:cNvSpPr txBox="1"/>
          <p:nvPr userDrawn="1"/>
        </p:nvSpPr>
        <p:spPr>
          <a:xfrm>
            <a:off x="4278959" y="228502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4" name="矩形 21"/>
          <p:cNvSpPr/>
          <p:nvPr userDrawn="1"/>
        </p:nvSpPr>
        <p:spPr>
          <a:xfrm>
            <a:off x="3851487" y="4089400"/>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6" name="图片 9" descr="图片 9"/>
          <p:cNvPicPr>
            <a:picLocks noChangeAspect="1"/>
          </p:cNvPicPr>
          <p:nvPr userDrawn="1"/>
        </p:nvPicPr>
        <p:blipFill>
          <a:blip r:embed="rId3"/>
          <a:srcRect r="45618" b="42783"/>
          <a:stretch>
            <a:fillRect/>
          </a:stretch>
        </p:blipFill>
        <p:spPr>
          <a:xfrm>
            <a:off x="1455421" y="4089400"/>
            <a:ext cx="2164927" cy="1515533"/>
          </a:xfrm>
          <a:prstGeom prst="rect">
            <a:avLst/>
          </a:prstGeom>
          <a:ln w="12700">
            <a:miter lim="400000"/>
            <a:headEnd/>
            <a:tailEnd/>
          </a:ln>
        </p:spPr>
      </p:pic>
      <p:sp>
        <p:nvSpPr>
          <p:cNvPr id="12" name="Oval 4"/>
          <p:cNvSpPr/>
          <p:nvPr userDrawn="1"/>
        </p:nvSpPr>
        <p:spPr>
          <a:xfrm>
            <a:off x="1215584" y="121230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5" name="TextBox 21"/>
          <p:cNvSpPr txBox="1"/>
          <p:nvPr userDrawn="1"/>
        </p:nvSpPr>
        <p:spPr>
          <a:xfrm>
            <a:off x="4278959" y="417986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17" name="图片 16" descr="中英文全称-白色"/>
          <p:cNvPicPr>
            <a:picLocks noChangeAspect="1"/>
          </p:cNvPicPr>
          <p:nvPr userDrawn="1"/>
        </p:nvPicPr>
        <p:blipFill>
          <a:blip r:embed="rId4"/>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751034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sp>
        <p:nvSpPr>
          <p:cNvPr id="22" name="TextBox 21"/>
          <p:cNvSpPr txBox="1"/>
          <p:nvPr userDrawn="1"/>
        </p:nvSpPr>
        <p:spPr>
          <a:xfrm>
            <a:off x="14791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17" name="TextBox 21"/>
          <p:cNvSpPr txBox="1"/>
          <p:nvPr userDrawn="1"/>
        </p:nvSpPr>
        <p:spPr>
          <a:xfrm>
            <a:off x="46160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20" name="TextBox 21"/>
          <p:cNvSpPr txBox="1"/>
          <p:nvPr userDrawn="1"/>
        </p:nvSpPr>
        <p:spPr>
          <a:xfrm>
            <a:off x="7784253"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23" name="图片 22" descr="VCG211279701682"/>
          <p:cNvPicPr>
            <a:picLocks noChangeAspect="1"/>
          </p:cNvPicPr>
          <p:nvPr userDrawn="1"/>
        </p:nvPicPr>
        <p:blipFill>
          <a:blip r:embed="rId3"/>
          <a:stretch>
            <a:fillRect/>
          </a:stretch>
        </p:blipFill>
        <p:spPr>
          <a:xfrm>
            <a:off x="1487594" y="2418504"/>
            <a:ext cx="2974340" cy="1859280"/>
          </a:xfrm>
          <a:prstGeom prst="rect">
            <a:avLst/>
          </a:prstGeom>
        </p:spPr>
      </p:pic>
      <p:pic>
        <p:nvPicPr>
          <p:cNvPr id="25" name="图片 24" descr="VCG211279701704"/>
          <p:cNvPicPr>
            <a:picLocks noChangeAspect="1"/>
          </p:cNvPicPr>
          <p:nvPr userDrawn="1"/>
        </p:nvPicPr>
        <p:blipFill>
          <a:blip r:embed="rId4"/>
          <a:stretch>
            <a:fillRect/>
          </a:stretch>
        </p:blipFill>
        <p:spPr>
          <a:xfrm>
            <a:off x="7776633" y="2417233"/>
            <a:ext cx="2980267" cy="1862667"/>
          </a:xfrm>
          <a:prstGeom prst="rect">
            <a:avLst/>
          </a:prstGeom>
        </p:spPr>
      </p:pic>
      <p:pic>
        <p:nvPicPr>
          <p:cNvPr id="26" name="图片 25" descr="VCG211287007534"/>
          <p:cNvPicPr>
            <a:picLocks noChangeAspect="1"/>
          </p:cNvPicPr>
          <p:nvPr userDrawn="1"/>
        </p:nvPicPr>
        <p:blipFill>
          <a:blip r:embed="rId5"/>
          <a:stretch>
            <a:fillRect/>
          </a:stretch>
        </p:blipFill>
        <p:spPr>
          <a:xfrm>
            <a:off x="4632114" y="2418927"/>
            <a:ext cx="2974340" cy="1859280"/>
          </a:xfrm>
          <a:prstGeom prst="rect">
            <a:avLst/>
          </a:prstGeom>
        </p:spPr>
      </p:pic>
      <p:pic>
        <p:nvPicPr>
          <p:cNvPr id="4" name="图片 3" descr="中英文全称-白色"/>
          <p:cNvPicPr>
            <a:picLocks noChangeAspect="1"/>
          </p:cNvPicPr>
          <p:nvPr userDrawn="1"/>
        </p:nvPicPr>
        <p:blipFill>
          <a:blip r:embed="rId6"/>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734664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文字03">
    <p:spTree>
      <p:nvGrpSpPr>
        <p:cNvPr id="1" name=""/>
        <p:cNvGrpSpPr/>
        <p:nvPr/>
      </p:nvGrpSpPr>
      <p:grpSpPr>
        <a:xfrm>
          <a:off x="0" y="0"/>
          <a:ext cx="0" cy="0"/>
          <a:chOff x="0" y="0"/>
          <a:chExt cx="0" cy="0"/>
        </a:xfrm>
      </p:grpSpPr>
      <p:pic>
        <p:nvPicPr>
          <p:cNvPr id="15" name="图片 14" descr="组 12"/>
          <p:cNvPicPr>
            <a:picLocks noChangeAspect="1"/>
          </p:cNvPicPr>
          <p:nvPr userDrawn="1"/>
        </p:nvPicPr>
        <p:blipFill>
          <a:blip r:embed="rId2"/>
          <a:stretch>
            <a:fillRect/>
          </a:stretch>
        </p:blipFill>
        <p:spPr>
          <a:xfrm>
            <a:off x="1" y="1"/>
            <a:ext cx="12191153" cy="6882553"/>
          </a:xfrm>
          <a:prstGeom prst="rect">
            <a:avLst/>
          </a:prstGeom>
        </p:spPr>
      </p:pic>
      <p:sp>
        <p:nvSpPr>
          <p:cNvPr id="4" name="TextBox 21"/>
          <p:cNvSpPr txBox="1"/>
          <p:nvPr userDrawn="1"/>
        </p:nvSpPr>
        <p:spPr>
          <a:xfrm>
            <a:off x="5814812" y="2167334"/>
            <a:ext cx="5131405" cy="2606163"/>
          </a:xfrm>
          <a:prstGeom prst="rect">
            <a:avLst/>
          </a:prstGeom>
          <a:noFill/>
        </p:spPr>
        <p:txBody>
          <a:bodyPr wrap="square" lIns="0" rtlCol="0">
            <a:spAutoFit/>
          </a:bodyPr>
          <a:lstStyle/>
          <a:p>
            <a:pPr lvl="0"/>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更快的计算</a:t>
            </a:r>
          </a:p>
          <a:p>
            <a:pPr lvl="0">
              <a:spcBef>
                <a:spcPts val="2133"/>
              </a:spcBef>
              <a:spcAft>
                <a:spcPts val="2133"/>
              </a:spcAft>
            </a:pPr>
            <a:r>
              <a:rPr lang="zh-CN" altLang="en-US" sz="1867" dirty="0">
                <a:latin typeface="PingFang SC Regular" panose="020B0400000000000000" charset="-122"/>
                <a:ea typeface="PingFang SC Regular" panose="020B0400000000000000" charset="-122"/>
                <a:cs typeface="PingFang SC Regular" panose="020B0400000000000000" charset="-122"/>
              </a:rPr>
              <a:t>欢迎在 </a:t>
            </a:r>
            <a:r>
              <a:rPr lang="en-US" altLang="zh-CN" sz="1867" dirty="0" err="1">
                <a:latin typeface="PingFang SC Regular" panose="020B0400000000000000" charset="-122"/>
                <a:ea typeface="PingFang SC Regular" panose="020B0400000000000000" charset="-122"/>
                <a:cs typeface="PingFang SC Regular" panose="020B0400000000000000" charset="-122"/>
              </a:rPr>
              <a:t>github</a:t>
            </a:r>
            <a:r>
              <a:rPr lang="en-US" altLang="zh-CN" sz="1867" dirty="0">
                <a:latin typeface="PingFang SC Regular" panose="020B0400000000000000" charset="-122"/>
                <a:ea typeface="PingFang SC Regular" panose="020B0400000000000000" charset="-122"/>
                <a:cs typeface="PingFang SC Regular" panose="020B0400000000000000" charset="-122"/>
              </a:rPr>
              <a:t> issue </a:t>
            </a:r>
            <a:r>
              <a:rPr lang="zh-CN" altLang="en-US" sz="1867" dirty="0">
                <a:latin typeface="PingFang SC Regular" panose="020B0400000000000000" charset="-122"/>
                <a:ea typeface="PingFang SC Regular" panose="020B0400000000000000" charset="-122"/>
                <a:cs typeface="PingFang SC Regular" panose="020B0400000000000000" charset="-122"/>
              </a:rPr>
              <a:t>页面提出您的想法和需求</a:t>
            </a:r>
          </a:p>
        </p:txBody>
      </p:sp>
      <p:sp>
        <p:nvSpPr>
          <p:cNvPr id="28" name="文本框 27"/>
          <p:cNvSpPr txBox="1"/>
          <p:nvPr userDrawn="1"/>
        </p:nvSpPr>
        <p:spPr>
          <a:xfrm>
            <a:off x="2096868" y="2332385"/>
            <a:ext cx="2339102" cy="1323439"/>
          </a:xfrm>
          <a:prstGeom prst="rect">
            <a:avLst/>
          </a:prstGeom>
          <a:noFill/>
        </p:spPr>
        <p:txBody>
          <a:bodyPr wrap="none" rtlCol="0">
            <a:spAutoFit/>
          </a:bodyPr>
          <a:lstStyle/>
          <a:p>
            <a:r>
              <a:rPr lang="en-GB" altLang="zh-CN" sz="8000" spc="400" dirty="0" err="1">
                <a:latin typeface="Source Han Sans CN Medium" panose="020B0200000000000000" pitchFamily="34" charset="-128"/>
                <a:ea typeface="Source Han Sans CN Medium" panose="020B0200000000000000" pitchFamily="34" charset="-128"/>
              </a:rPr>
              <a:t>未来</a:t>
            </a:r>
            <a:endParaRPr kumimoji="1" lang="zh-CN" altLang="en-US" sz="8000" spc="400" dirty="0">
              <a:latin typeface="Source Han Sans CN Medium" panose="020B0200000000000000" pitchFamily="34" charset="-128"/>
              <a:ea typeface="Source Han Sans CN Medium" panose="020B0200000000000000" pitchFamily="34" charset="-128"/>
            </a:endParaRPr>
          </a:p>
        </p:txBody>
      </p:sp>
      <p:sp>
        <p:nvSpPr>
          <p:cNvPr id="29" name="文本框 28"/>
          <p:cNvSpPr txBox="1"/>
          <p:nvPr userDrawn="1"/>
        </p:nvSpPr>
        <p:spPr>
          <a:xfrm>
            <a:off x="1983468" y="3620727"/>
            <a:ext cx="2529801" cy="1208344"/>
          </a:xfrm>
          <a:prstGeom prst="rect">
            <a:avLst/>
          </a:prstGeom>
          <a:noFill/>
        </p:spPr>
        <p:txBody>
          <a:bodyPr wrap="square" rtlCol="0">
            <a:spAutoFit/>
          </a:bodyPr>
          <a:lstStyle/>
          <a:p>
            <a:pPr lvl="0" algn="ctr">
              <a:lnSpc>
                <a:spcPct val="120000"/>
              </a:lnSpc>
              <a:spcBef>
                <a:spcPts val="0"/>
              </a:spcBef>
              <a:spcAft>
                <a:spcPts val="0"/>
              </a:spcAft>
            </a:pPr>
            <a:r>
              <a:rPr lang="en-US" altLang="zh-CN" sz="2133" dirty="0" err="1">
                <a:latin typeface="PingFang SC Regular" panose="020B0400000000000000" charset="-122"/>
                <a:ea typeface="PingFang SC Regular" panose="020B0400000000000000" charset="-122"/>
                <a:cs typeface="PingFang SC Regular" panose="020B0400000000000000" charset="-122"/>
              </a:rPr>
              <a:t>FastMoE</a:t>
            </a:r>
            <a:r>
              <a:rPr lang="en-US" altLang="zh-CN" sz="2133" dirty="0">
                <a:latin typeface="PingFang SC Regular" panose="020B0400000000000000" charset="-122"/>
                <a:ea typeface="PingFang SC Regular" panose="020B0400000000000000" charset="-122"/>
                <a:cs typeface="PingFang SC Regular" panose="020B0400000000000000" charset="-122"/>
              </a:rPr>
              <a:t> v0.2.0</a:t>
            </a:r>
          </a:p>
          <a:p>
            <a:pPr lvl="0" algn="ctr">
              <a:lnSpc>
                <a:spcPct val="120000"/>
              </a:lnSpc>
              <a:spcBef>
                <a:spcPts val="0"/>
              </a:spcBef>
              <a:spcAft>
                <a:spcPts val="0"/>
              </a:spcAft>
              <a:buClr>
                <a:schemeClr val="dk2"/>
              </a:buClr>
              <a:buSzPts val="1100"/>
            </a:pPr>
            <a:r>
              <a:rPr lang="zh-CN" altLang="en-US" sz="2133" dirty="0">
                <a:latin typeface="PingFang SC Regular" panose="020B0400000000000000" charset="-122"/>
                <a:ea typeface="PingFang SC Regular" panose="020B0400000000000000" charset="-122"/>
                <a:cs typeface="PingFang SC Regular" panose="020B0400000000000000" charset="-122"/>
              </a:rPr>
              <a:t> 计划中的新功能</a:t>
            </a:r>
          </a:p>
          <a:p>
            <a:endParaRPr kumimoji="1" lang="zh-CN" altLang="en-US" sz="2133" dirty="0">
              <a:latin typeface="PingFang SC Regular" panose="020B0400000000000000" charset="-122"/>
              <a:ea typeface="PingFang SC Regular" panose="020B0400000000000000" charset="-122"/>
              <a:cs typeface="PingFang SC Regular" panose="020B0400000000000000" charset="-122"/>
            </a:endParaRPr>
          </a:p>
        </p:txBody>
      </p:sp>
      <p:sp>
        <p:nvSpPr>
          <p:cNvPr id="12" name="Oval 4"/>
          <p:cNvSpPr/>
          <p:nvPr userDrawn="1"/>
        </p:nvSpPr>
        <p:spPr>
          <a:xfrm>
            <a:off x="2096964" y="233244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 name="椭圆 4"/>
          <p:cNvSpPr/>
          <p:nvPr userDrawn="1"/>
        </p:nvSpPr>
        <p:spPr>
          <a:xfrm>
            <a:off x="5411893" y="230378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userDrawn="1"/>
        </p:nvSpPr>
        <p:spPr>
          <a:xfrm>
            <a:off x="5411893" y="284818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userDrawn="1"/>
        </p:nvSpPr>
        <p:spPr>
          <a:xfrm>
            <a:off x="5411893" y="337904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userDrawn="1"/>
        </p:nvSpPr>
        <p:spPr>
          <a:xfrm>
            <a:off x="5411893" y="3941233"/>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userDrawn="1"/>
        </p:nvSpPr>
        <p:spPr>
          <a:xfrm>
            <a:off x="5411893" y="450342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1036409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logo">
    <p:bg>
      <p:bgPr>
        <a:solidFill>
          <a:schemeClr val="bg1"/>
        </a:solidFill>
        <a:effectLst/>
      </p:bgPr>
    </p:bg>
    <p:spTree>
      <p:nvGrpSpPr>
        <p:cNvPr id="1" name=""/>
        <p:cNvGrpSpPr/>
        <p:nvPr/>
      </p:nvGrpSpPr>
      <p:grpSpPr>
        <a:xfrm>
          <a:off x="0" y="0"/>
          <a:ext cx="0" cy="0"/>
          <a:chOff x="0" y="0"/>
          <a:chExt cx="0" cy="0"/>
        </a:xfrm>
      </p:grpSpPr>
      <p:pic>
        <p:nvPicPr>
          <p:cNvPr id="11" name="图片 10" descr="02 拷贝"/>
          <p:cNvPicPr>
            <a:picLocks noChangeAspect="1"/>
          </p:cNvPicPr>
          <p:nvPr userDrawn="1"/>
        </p:nvPicPr>
        <p:blipFill>
          <a:blip r:embed="rId2"/>
          <a:stretch>
            <a:fillRect/>
          </a:stretch>
        </p:blipFill>
        <p:spPr>
          <a:xfrm>
            <a:off x="1" y="15240"/>
            <a:ext cx="12192847" cy="6883400"/>
          </a:xfrm>
          <a:prstGeom prst="rect">
            <a:avLst/>
          </a:prstGeom>
        </p:spPr>
      </p:pic>
      <p:sp>
        <p:nvSpPr>
          <p:cNvPr id="13" name="文本框 12"/>
          <p:cNvSpPr txBox="1"/>
          <p:nvPr userDrawn="1"/>
        </p:nvSpPr>
        <p:spPr>
          <a:xfrm>
            <a:off x="3864187" y="1809328"/>
            <a:ext cx="5415280" cy="995209"/>
          </a:xfrm>
          <a:prstGeom prst="rect">
            <a:avLst/>
          </a:prstGeom>
          <a:noFill/>
        </p:spPr>
        <p:txBody>
          <a:bodyPr wrap="square" rtlCol="0" anchor="t">
            <a:spAutoFit/>
          </a:bodyPr>
          <a:lstStyle/>
          <a:p>
            <a:pPr>
              <a:lnSpc>
                <a:spcPct val="100000"/>
              </a:lnSpc>
            </a:pPr>
            <a:r>
              <a:rPr lang="en-GB" altLang="zh-CN" sz="5867">
                <a:latin typeface="Acumin Variable C..." charset="0"/>
                <a:ea typeface="PingFang SC Medium" panose="020B0400000000000000" charset="-122"/>
                <a:cs typeface="Acumin Variable C..." charset="0"/>
                <a:sym typeface="+mn-ea"/>
              </a:rPr>
              <a:t>Faster  MoE</a:t>
            </a:r>
          </a:p>
        </p:txBody>
      </p:sp>
      <p:sp>
        <p:nvSpPr>
          <p:cNvPr id="14" name="文本框 13"/>
          <p:cNvSpPr txBox="1"/>
          <p:nvPr userDrawn="1"/>
        </p:nvSpPr>
        <p:spPr>
          <a:xfrm>
            <a:off x="3056760" y="3129281"/>
            <a:ext cx="6587067" cy="625877"/>
          </a:xfrm>
          <a:prstGeom prst="rect">
            <a:avLst/>
          </a:prstGeom>
          <a:noFill/>
        </p:spPr>
        <p:txBody>
          <a:bodyPr wrap="square" lIns="0" rtlCol="0" anchor="t">
            <a:spAutoFit/>
          </a:bodyPr>
          <a:lstStyle/>
          <a:p>
            <a:pPr algn="dist"/>
            <a:r>
              <a:rPr lang="zh-CN" altLang="en-US" sz="3467">
                <a:latin typeface="PingFang SC Medium" panose="020B0400000000000000" charset="-122"/>
                <a:ea typeface="PingFang SC Medium" panose="020B0400000000000000" charset="-122"/>
              </a:rPr>
              <a:t>期待您的加入</a:t>
            </a:r>
          </a:p>
        </p:txBody>
      </p:sp>
      <p:sp>
        <p:nvSpPr>
          <p:cNvPr id="15" name="椭圆 14"/>
          <p:cNvSpPr/>
          <p:nvPr userDrawn="1"/>
        </p:nvSpPr>
        <p:spPr>
          <a:xfrm>
            <a:off x="9410700"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3114887" y="2900680"/>
            <a:ext cx="6336000"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userDrawn="1"/>
        </p:nvSpPr>
        <p:spPr>
          <a:xfrm>
            <a:off x="3056467"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701491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文字02">
    <p:bg>
      <p:bgPr>
        <a:solidFill>
          <a:schemeClr val="bg1"/>
        </a:solidFill>
        <a:effectLst/>
      </p:bgPr>
    </p:bg>
    <p:spTree>
      <p:nvGrpSpPr>
        <p:cNvPr id="1" name=""/>
        <p:cNvGrpSpPr/>
        <p:nvPr/>
      </p:nvGrpSpPr>
      <p:grpSpPr>
        <a:xfrm>
          <a:off x="0" y="0"/>
          <a:ext cx="0" cy="0"/>
          <a:chOff x="0" y="0"/>
          <a:chExt cx="0" cy="0"/>
        </a:xfrm>
      </p:grpSpPr>
      <p:pic>
        <p:nvPicPr>
          <p:cNvPr id="12" name="图片 11" descr="组 12"/>
          <p:cNvPicPr>
            <a:picLocks noChangeAspect="1"/>
          </p:cNvPicPr>
          <p:nvPr userDrawn="1"/>
        </p:nvPicPr>
        <p:blipFill>
          <a:blip r:embed="rId2"/>
          <a:stretch>
            <a:fillRect/>
          </a:stretch>
        </p:blipFill>
        <p:spPr>
          <a:xfrm>
            <a:off x="-27940" y="-93133"/>
            <a:ext cx="12355407" cy="6975687"/>
          </a:xfrm>
          <a:prstGeom prst="rect">
            <a:avLst/>
          </a:prstGeom>
        </p:spPr>
      </p:pic>
      <p:sp>
        <p:nvSpPr>
          <p:cNvPr id="352" name="矩形 21"/>
          <p:cNvSpPr/>
          <p:nvPr userDrawn="1"/>
        </p:nvSpPr>
        <p:spPr>
          <a:xfrm>
            <a:off x="-27939" y="2359661"/>
            <a:ext cx="12219940" cy="3335020"/>
          </a:xfrm>
          <a:prstGeom prst="rect">
            <a:avLst/>
          </a:prstGeom>
          <a:solidFill>
            <a:srgbClr val="253A70">
              <a:alpha val="70000"/>
            </a:srgbClr>
          </a:solidFill>
          <a:ln w="12700">
            <a:miter lim="400000"/>
          </a:ln>
          <a:effectLst/>
        </p:spPr>
        <p:txBody>
          <a:bodyPr lIns="158749" tIns="158749" rIns="158749" bIns="158749" anchor="ctr"/>
          <a:lstStyle/>
          <a:p>
            <a:pPr>
              <a:defRPr sz="17300">
                <a:solidFill>
                  <a:srgbClr val="FFFFFF"/>
                </a:solidFill>
              </a:defRPr>
            </a:pPr>
            <a:endParaRPr sz="13333"/>
          </a:p>
        </p:txBody>
      </p:sp>
    </p:spTree>
    <p:extLst>
      <p:ext uri="{BB962C8B-B14F-4D97-AF65-F5344CB8AC3E}">
        <p14:creationId xmlns:p14="http://schemas.microsoft.com/office/powerpoint/2010/main" val="2704559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7605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0D40A-DEE5-4E82-B63D-B535A8C097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A12636-A6D8-4EE1-AC23-F972E404B612}"/>
              </a:ext>
            </a:extLst>
          </p:cNvPr>
          <p:cNvSpPr>
            <a:spLocks noGrp="1"/>
          </p:cNvSpPr>
          <p:nvPr>
            <p:ph type="dt" sz="half" idx="10"/>
          </p:nvPr>
        </p:nvSpPr>
        <p:spPr/>
        <p:txBody>
          <a:bodyPr/>
          <a:lstStyle/>
          <a:p>
            <a:fld id="{9D41390E-C271-44D4-9EF6-AE18BFF1AD0A}" type="datetimeFigureOut">
              <a:rPr lang="zh-CN" altLang="en-US" smtClean="0"/>
              <a:t>2024/11/21</a:t>
            </a:fld>
            <a:endParaRPr lang="zh-CN" altLang="en-US"/>
          </a:p>
        </p:txBody>
      </p:sp>
      <p:sp>
        <p:nvSpPr>
          <p:cNvPr id="4" name="页脚占位符 3">
            <a:extLst>
              <a:ext uri="{FF2B5EF4-FFF2-40B4-BE49-F238E27FC236}">
                <a16:creationId xmlns:a16="http://schemas.microsoft.com/office/drawing/2014/main" id="{ADA78CC3-9EDD-4D79-912A-428DBF7B7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B732DE-B5D8-4932-A337-F8D121A677EC}"/>
              </a:ext>
            </a:extLst>
          </p:cNvPr>
          <p:cNvSpPr>
            <a:spLocks noGrp="1"/>
          </p:cNvSpPr>
          <p:nvPr>
            <p:ph type="sldNum" sz="quarter" idx="12"/>
          </p:nvPr>
        </p:nvSpPr>
        <p:spPr/>
        <p:txBody>
          <a:bodyPr/>
          <a:lstStyle/>
          <a:p>
            <a:fld id="{128D0928-4FC4-4A8A-81C5-98201E2647FD}" type="slidenum">
              <a:rPr lang="zh-CN" altLang="en-US" smtClean="0"/>
              <a:t>‹#›</a:t>
            </a:fld>
            <a:endParaRPr lang="zh-CN" altLang="en-US"/>
          </a:p>
        </p:txBody>
      </p:sp>
    </p:spTree>
    <p:extLst>
      <p:ext uri="{BB962C8B-B14F-4D97-AF65-F5344CB8AC3E}">
        <p14:creationId xmlns:p14="http://schemas.microsoft.com/office/powerpoint/2010/main" val="2548422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封面背景">
    <p:spTree>
      <p:nvGrpSpPr>
        <p:cNvPr id="1" name=""/>
        <p:cNvGrpSpPr/>
        <p:nvPr/>
      </p:nvGrpSpPr>
      <p:grpSpPr>
        <a:xfrm>
          <a:off x="0" y="0"/>
          <a:ext cx="0" cy="0"/>
          <a:chOff x="0" y="0"/>
          <a:chExt cx="0" cy="0"/>
        </a:xfrm>
      </p:grpSpPr>
      <p:pic>
        <p:nvPicPr>
          <p:cNvPr id="2" name="图片 1" descr="组 9"/>
          <p:cNvPicPr>
            <a:picLocks noChangeAspect="1"/>
          </p:cNvPicPr>
          <p:nvPr userDrawn="1"/>
        </p:nvPicPr>
        <p:blipFill>
          <a:blip r:embed="rId2"/>
          <a:stretch>
            <a:fillRect/>
          </a:stretch>
        </p:blipFill>
        <p:spPr>
          <a:xfrm>
            <a:off x="0" y="0"/>
            <a:ext cx="12192000" cy="6883400"/>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0134127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背景">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0559020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52562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6965E-A32D-43D2-B2CC-819E65DA79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26EEF2-7BA3-4513-ACAF-6DFD2054C40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398941-5920-48CA-A705-20798E21B64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49184B7-6D1E-4C43-AC6A-A3601CFD0E3F}"/>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B7FB26B1-B315-42DB-8533-0C1FAA4C5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DA4B4B-CF5A-40AE-8DE8-C2484965C785}"/>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7714401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底页">
    <p:spTree>
      <p:nvGrpSpPr>
        <p:cNvPr id="1" name=""/>
        <p:cNvGrpSpPr/>
        <p:nvPr/>
      </p:nvGrpSpPr>
      <p:grpSpPr>
        <a:xfrm>
          <a:off x="0" y="0"/>
          <a:ext cx="0" cy="0"/>
          <a:chOff x="0" y="0"/>
          <a:chExt cx="0" cy="0"/>
        </a:xfrm>
      </p:grpSpPr>
      <p:pic>
        <p:nvPicPr>
          <p:cNvPr id="2" name="图片 1" descr="02 拷贝"/>
          <p:cNvPicPr>
            <a:picLocks noChangeAspect="1"/>
          </p:cNvPicPr>
          <p:nvPr userDrawn="1"/>
        </p:nvPicPr>
        <p:blipFill>
          <a:blip r:embed="rId2"/>
          <a:stretch>
            <a:fillRect/>
          </a:stretch>
        </p:blipFill>
        <p:spPr>
          <a:xfrm>
            <a:off x="0" y="1"/>
            <a:ext cx="12192000" cy="6884247"/>
          </a:xfrm>
          <a:prstGeom prst="rect">
            <a:avLst/>
          </a:prstGeom>
        </p:spPr>
      </p:pic>
      <p:pic>
        <p:nvPicPr>
          <p:cNvPr id="3" name="图片 2"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06118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人物介绍页02">
    <p:spTree>
      <p:nvGrpSpPr>
        <p:cNvPr id="1" name=""/>
        <p:cNvGrpSpPr/>
        <p:nvPr/>
      </p:nvGrpSpPr>
      <p:grpSpPr>
        <a:xfrm>
          <a:off x="0" y="0"/>
          <a:ext cx="0" cy="0"/>
          <a:chOff x="0" y="0"/>
          <a:chExt cx="0" cy="0"/>
        </a:xfrm>
      </p:grpSpPr>
      <p:pic>
        <p:nvPicPr>
          <p:cNvPr id="3" name="图片 2" descr="02"/>
          <p:cNvPicPr>
            <a:picLocks noChangeAspect="1"/>
          </p:cNvPicPr>
          <p:nvPr userDrawn="1"/>
        </p:nvPicPr>
        <p:blipFill>
          <a:blip r:embed="rId2"/>
          <a:stretch>
            <a:fillRect/>
          </a:stretch>
        </p:blipFill>
        <p:spPr>
          <a:xfrm>
            <a:off x="1" y="1"/>
            <a:ext cx="12191153" cy="6857153"/>
          </a:xfrm>
          <a:prstGeom prst="rect">
            <a:avLst/>
          </a:prstGeom>
        </p:spPr>
      </p:pic>
      <p:sp>
        <p:nvSpPr>
          <p:cNvPr id="8" name="文本框 7"/>
          <p:cNvSpPr txBox="1"/>
          <p:nvPr userDrawn="1"/>
        </p:nvSpPr>
        <p:spPr>
          <a:xfrm>
            <a:off x="5305213" y="2004907"/>
            <a:ext cx="6096000" cy="1200329"/>
          </a:xfrm>
          <a:prstGeom prst="rect">
            <a:avLst/>
          </a:prstGeom>
          <a:noFill/>
        </p:spPr>
        <p:txBody>
          <a:bodyPr wrap="square" rtlCol="0" anchor="t">
            <a:spAutoFit/>
          </a:bodyPr>
          <a:lstStyle/>
          <a:p>
            <a:pPr>
              <a:lnSpc>
                <a:spcPct val="100000"/>
              </a:lnSpc>
            </a:pPr>
            <a:r>
              <a:rPr lang="en-GB" altLang="zh-CN" sz="7200" b="1">
                <a:latin typeface="PingFang SC Semibold" panose="020B0400000000000000" charset="-122"/>
                <a:ea typeface="PingFang SC Semibold" panose="020B0400000000000000" charset="-122"/>
                <a:sym typeface="+mn-ea"/>
              </a:rPr>
              <a:t>文继荣</a:t>
            </a:r>
          </a:p>
        </p:txBody>
      </p:sp>
      <p:sp>
        <p:nvSpPr>
          <p:cNvPr id="9" name="文本框 8"/>
          <p:cNvSpPr txBox="1"/>
          <p:nvPr userDrawn="1"/>
        </p:nvSpPr>
        <p:spPr>
          <a:xfrm>
            <a:off x="5322147" y="3475567"/>
            <a:ext cx="5384800" cy="1019125"/>
          </a:xfrm>
          <a:prstGeom prst="rect">
            <a:avLst/>
          </a:prstGeom>
          <a:noFill/>
        </p:spPr>
        <p:txBody>
          <a:bodyPr wrap="square" rtlCol="0">
            <a:spAutoFit/>
          </a:bodyPr>
          <a:lstStyle/>
          <a:p>
            <a:pPr algn="l">
              <a:lnSpc>
                <a:spcPct val="150000"/>
              </a:lnSpc>
            </a:pPr>
            <a:r>
              <a:rPr lang="zh-CN" altLang="en-US" sz="2133">
                <a:latin typeface="PingFang SC Regular" panose="020B0400000000000000" charset="-122"/>
                <a:ea typeface="PingFang SC Regular" panose="020B0400000000000000" charset="-122"/>
              </a:rPr>
              <a:t>中国人民大学高瓴人工智能学院执行院长</a:t>
            </a:r>
          </a:p>
          <a:p>
            <a:pPr algn="l">
              <a:lnSpc>
                <a:spcPct val="150000"/>
              </a:lnSpc>
            </a:pPr>
            <a:r>
              <a:rPr lang="zh-CN" altLang="en-US" sz="2133">
                <a:latin typeface="PingFang SC Regular" panose="020B0400000000000000" charset="-122"/>
                <a:ea typeface="PingFang SC Regular" panose="020B0400000000000000" charset="-122"/>
              </a:rPr>
              <a:t>北京智源人工智能研究院首席科学家</a:t>
            </a:r>
          </a:p>
        </p:txBody>
      </p:sp>
      <p:sp>
        <p:nvSpPr>
          <p:cNvPr id="10" name="椭圆 9"/>
          <p:cNvSpPr/>
          <p:nvPr userDrawn="1"/>
        </p:nvSpPr>
        <p:spPr>
          <a:xfrm>
            <a:off x="4975013" y="3301153"/>
            <a:ext cx="192000" cy="192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userDrawn="1"/>
        </p:nvSpPr>
        <p:spPr>
          <a:xfrm>
            <a:off x="10800927" y="33290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userDrawn="1"/>
        </p:nvSpPr>
        <p:spPr>
          <a:xfrm>
            <a:off x="5167208" y="3388360"/>
            <a:ext cx="5663353"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0" name="图片 19" descr="椭圆 1"/>
          <p:cNvPicPr>
            <a:picLocks noChangeAspect="1"/>
          </p:cNvPicPr>
          <p:nvPr userDrawn="1"/>
        </p:nvPicPr>
        <p:blipFill>
          <a:blip r:embed="rId3"/>
          <a:stretch>
            <a:fillRect/>
          </a:stretch>
        </p:blipFill>
        <p:spPr>
          <a:xfrm>
            <a:off x="1331807" y="1520613"/>
            <a:ext cx="3738277" cy="3744000"/>
          </a:xfrm>
          <a:prstGeom prst="rect">
            <a:avLst/>
          </a:prstGeom>
        </p:spPr>
      </p:pic>
      <p:pic>
        <p:nvPicPr>
          <p:cNvPr id="6" name="图片 5" descr="图层 17"/>
          <p:cNvPicPr>
            <a:picLocks noChangeAspect="1"/>
          </p:cNvPicPr>
          <p:nvPr userDrawn="1"/>
        </p:nvPicPr>
        <p:blipFill>
          <a:blip r:embed="rId4"/>
          <a:stretch>
            <a:fillRect/>
          </a:stretch>
        </p:blipFill>
        <p:spPr>
          <a:xfrm>
            <a:off x="1560407" y="1752600"/>
            <a:ext cx="3279987" cy="3279987"/>
          </a:xfrm>
          <a:prstGeom prst="rect">
            <a:avLst/>
          </a:prstGeom>
        </p:spPr>
      </p:pic>
      <p:pic>
        <p:nvPicPr>
          <p:cNvPr id="4" name="图片 3" descr="中英文全称-白色"/>
          <p:cNvPicPr>
            <a:picLocks noChangeAspect="1"/>
          </p:cNvPicPr>
          <p:nvPr userDrawn="1"/>
        </p:nvPicPr>
        <p:blipFill>
          <a:blip r:embed="rId5"/>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2173200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5" name="图片 4"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455145" y="968703"/>
            <a:ext cx="9715500"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4"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6" name="图片 5"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2038049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标题j+副标题">
    <p:spTree>
      <p:nvGrpSpPr>
        <p:cNvPr id="1" name=""/>
        <p:cNvGrpSpPr/>
        <p:nvPr/>
      </p:nvGrpSpPr>
      <p:grpSpPr>
        <a:xfrm>
          <a:off x="0" y="0"/>
          <a:ext cx="0" cy="0"/>
          <a:chOff x="0" y="0"/>
          <a:chExt cx="0" cy="0"/>
        </a:xfrm>
      </p:grpSpPr>
      <p:pic>
        <p:nvPicPr>
          <p:cNvPr id="7" name="图片 6"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extBox 3"/>
          <p:cNvSpPr txBox="1"/>
          <p:nvPr userDrawn="1"/>
        </p:nvSpPr>
        <p:spPr>
          <a:xfrm>
            <a:off x="1455144" y="1772519"/>
            <a:ext cx="5352725" cy="379656"/>
          </a:xfrm>
          <a:prstGeom prst="rect">
            <a:avLst/>
          </a:prstGeom>
          <a:noFill/>
        </p:spPr>
        <p:txBody>
          <a:bodyPr wrap="square" lIns="0" rIns="0" rtlCol="0">
            <a:spAutoFit/>
          </a:bodyPr>
          <a:lstStyle/>
          <a:p>
            <a:r>
              <a:rPr lang="zh-CN" altLang="en-US" sz="1867" dirty="0">
                <a:latin typeface="Source Han Sans CN" panose="020B0200000000000000" pitchFamily="34" charset="-128"/>
                <a:ea typeface="Source Han Sans CN" panose="020B0200000000000000" pitchFamily="34" charset="-128"/>
              </a:rPr>
              <a:t>副标题</a:t>
            </a:r>
            <a:endParaRPr kumimoji="1" lang="zh-CN" altLang="en-US" sz="1867" dirty="0">
              <a:latin typeface="Source Han Sans CN" panose="020B0200000000000000" pitchFamily="34" charset="-128"/>
              <a:ea typeface="Source Han Sans CN" panose="020B0200000000000000" pitchFamily="34" charset="-128"/>
            </a:endParaRPr>
          </a:p>
        </p:txBody>
      </p:sp>
      <p:sp>
        <p:nvSpPr>
          <p:cNvPr id="5" name="Title 1"/>
          <p:cNvSpPr>
            <a:spLocks noGrp="1"/>
          </p:cNvSpPr>
          <p:nvPr>
            <p:ph type="title" hasCustomPrompt="1"/>
          </p:nvPr>
        </p:nvSpPr>
        <p:spPr>
          <a:xfrm>
            <a:off x="1455421" y="968587"/>
            <a:ext cx="9715500" cy="75184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标题</a:t>
            </a:r>
          </a:p>
        </p:txBody>
      </p:sp>
      <p:sp>
        <p:nvSpPr>
          <p:cNvPr id="21" name="Oval 4"/>
          <p:cNvSpPr/>
          <p:nvPr userDrawn="1"/>
        </p:nvSpPr>
        <p:spPr>
          <a:xfrm>
            <a:off x="1215584" y="96846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pic>
        <p:nvPicPr>
          <p:cNvPr id="11" name="图片 10"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4755301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文">
    <p:spTree>
      <p:nvGrpSpPr>
        <p:cNvPr id="1" name=""/>
        <p:cNvGrpSpPr/>
        <p:nvPr/>
      </p:nvGrpSpPr>
      <p:grpSpPr>
        <a:xfrm>
          <a:off x="0" y="0"/>
          <a:ext cx="0" cy="0"/>
          <a:chOff x="0" y="0"/>
          <a:chExt cx="0" cy="0"/>
        </a:xfrm>
      </p:grpSpPr>
      <p:pic>
        <p:nvPicPr>
          <p:cNvPr id="16" name="图片 15" descr="组 12"/>
          <p:cNvPicPr>
            <a:picLocks noChangeAspect="1"/>
          </p:cNvPicPr>
          <p:nvPr userDrawn="1"/>
        </p:nvPicPr>
        <p:blipFill>
          <a:blip r:embed="rId2"/>
          <a:stretch>
            <a:fillRect/>
          </a:stretch>
        </p:blipFill>
        <p:spPr>
          <a:xfrm>
            <a:off x="1" y="1"/>
            <a:ext cx="12191153" cy="6882553"/>
          </a:xfrm>
          <a:prstGeom prst="rect">
            <a:avLst/>
          </a:prstGeom>
        </p:spPr>
      </p:pic>
      <p:sp>
        <p:nvSpPr>
          <p:cNvPr id="2" name="Title 1"/>
          <p:cNvSpPr>
            <a:spLocks noGrp="1"/>
          </p:cNvSpPr>
          <p:nvPr>
            <p:ph type="title" hasCustomPrompt="1"/>
          </p:nvPr>
        </p:nvSpPr>
        <p:spPr>
          <a:xfrm>
            <a:off x="1394460" y="1212427"/>
            <a:ext cx="10715413" cy="1028700"/>
          </a:xfrm>
        </p:spPr>
        <p:txBody>
          <a:bodyPr/>
          <a:lstStyle/>
          <a:p>
            <a:r>
              <a:rPr kumimoji="1" lang="zh-CN" altLang="en-US" spc="0" dirty="0">
                <a:latin typeface="Source Han Sans CN Medium" panose="020B0200000000000000" pitchFamily="34" charset="-128"/>
                <a:ea typeface="Source Han Sans CN Medium" panose="020B0200000000000000" pitchFamily="34" charset="-128"/>
              </a:rPr>
              <a:t>首个公开的中文超大规模多模态预训练</a:t>
            </a:r>
          </a:p>
        </p:txBody>
      </p:sp>
      <p:sp>
        <p:nvSpPr>
          <p:cNvPr id="352" name="矩形 21"/>
          <p:cNvSpPr/>
          <p:nvPr userDrawn="1"/>
        </p:nvSpPr>
        <p:spPr>
          <a:xfrm>
            <a:off x="3871806" y="2163234"/>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361" name="图片 9" descr="图片 9"/>
          <p:cNvPicPr>
            <a:picLocks noChangeAspect="1"/>
          </p:cNvPicPr>
          <p:nvPr userDrawn="1"/>
        </p:nvPicPr>
        <p:blipFill>
          <a:blip r:embed="rId3"/>
          <a:srcRect r="45618" b="42783"/>
          <a:stretch>
            <a:fillRect/>
          </a:stretch>
        </p:blipFill>
        <p:spPr>
          <a:xfrm>
            <a:off x="1475741" y="2163234"/>
            <a:ext cx="2164927" cy="1515533"/>
          </a:xfrm>
          <a:prstGeom prst="rect">
            <a:avLst/>
          </a:prstGeom>
          <a:ln w="12700">
            <a:miter lim="400000"/>
            <a:headEnd/>
            <a:tailEnd/>
          </a:ln>
        </p:spPr>
      </p:pic>
      <p:sp>
        <p:nvSpPr>
          <p:cNvPr id="22" name="TextBox 21"/>
          <p:cNvSpPr txBox="1"/>
          <p:nvPr userDrawn="1"/>
        </p:nvSpPr>
        <p:spPr>
          <a:xfrm>
            <a:off x="4278959" y="228502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4" name="矩形 21"/>
          <p:cNvSpPr/>
          <p:nvPr userDrawn="1"/>
        </p:nvSpPr>
        <p:spPr>
          <a:xfrm>
            <a:off x="3851487" y="4089400"/>
            <a:ext cx="8319347" cy="1515533"/>
          </a:xfrm>
          <a:prstGeom prst="rect">
            <a:avLst/>
          </a:prstGeom>
          <a:solidFill>
            <a:srgbClr val="253A70">
              <a:alpha val="85000"/>
            </a:srgbClr>
          </a:solidFill>
          <a:ln w="12700">
            <a:miter lim="400000"/>
          </a:ln>
          <a:effectLst/>
        </p:spPr>
        <p:txBody>
          <a:bodyPr lIns="158749" tIns="158749" rIns="158749" bIns="158749" anchor="ctr"/>
          <a:lstStyle/>
          <a:p>
            <a:pPr>
              <a:defRPr sz="17300">
                <a:solidFill>
                  <a:srgbClr val="FFFFFF"/>
                </a:solidFill>
              </a:defRPr>
            </a:pPr>
            <a:endParaRPr sz="23066"/>
          </a:p>
        </p:txBody>
      </p:sp>
      <p:pic>
        <p:nvPicPr>
          <p:cNvPr id="6" name="图片 9" descr="图片 9"/>
          <p:cNvPicPr>
            <a:picLocks noChangeAspect="1"/>
          </p:cNvPicPr>
          <p:nvPr userDrawn="1"/>
        </p:nvPicPr>
        <p:blipFill>
          <a:blip r:embed="rId3"/>
          <a:srcRect r="45618" b="42783"/>
          <a:stretch>
            <a:fillRect/>
          </a:stretch>
        </p:blipFill>
        <p:spPr>
          <a:xfrm>
            <a:off x="1455421" y="4089400"/>
            <a:ext cx="2164927" cy="1515533"/>
          </a:xfrm>
          <a:prstGeom prst="rect">
            <a:avLst/>
          </a:prstGeom>
          <a:ln w="12700">
            <a:miter lim="400000"/>
            <a:headEnd/>
            <a:tailEnd/>
          </a:ln>
        </p:spPr>
      </p:pic>
      <p:sp>
        <p:nvSpPr>
          <p:cNvPr id="12" name="Oval 4"/>
          <p:cNvSpPr/>
          <p:nvPr userDrawn="1"/>
        </p:nvSpPr>
        <p:spPr>
          <a:xfrm>
            <a:off x="1215584" y="121230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5" name="TextBox 21"/>
          <p:cNvSpPr txBox="1"/>
          <p:nvPr userDrawn="1"/>
        </p:nvSpPr>
        <p:spPr>
          <a:xfrm>
            <a:off x="4278959" y="4179862"/>
            <a:ext cx="5131405" cy="1510991"/>
          </a:xfrm>
          <a:prstGeom prst="rect">
            <a:avLst/>
          </a:prstGeom>
          <a:noFill/>
        </p:spPr>
        <p:txBody>
          <a:bodyPr wrap="square" lIns="0" rtlCol="0">
            <a:spAutoFit/>
          </a:bodyPr>
          <a:lstStyle/>
          <a:p>
            <a:pPr lvl="0">
              <a:lnSpc>
                <a:spcPct val="150000"/>
              </a:lnSpc>
              <a:spcAft>
                <a:spcPts val="0"/>
              </a:spcAft>
            </a:pPr>
            <a:r>
              <a:rPr sz="1867" dirty="0">
                <a:latin typeface="PingFang SC Regular" panose="020B0400000000000000" charset="-122"/>
                <a:ea typeface="PingFang SC Regular" panose="020B0400000000000000" charset="-122"/>
                <a:cs typeface="PingFang SC Regular" panose="020B0400000000000000" charset="-122"/>
              </a:rPr>
              <a:t>点击添加相关标题文字点击添加相关标题文字点击添加相关标题文字点击添加相关标题文字</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17" name="图片 16" descr="中英文全称-白色"/>
          <p:cNvPicPr>
            <a:picLocks noChangeAspect="1"/>
          </p:cNvPicPr>
          <p:nvPr userDrawn="1"/>
        </p:nvPicPr>
        <p:blipFill>
          <a:blip r:embed="rId4"/>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1312526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pic>
        <p:nvPicPr>
          <p:cNvPr id="2" name="图片 1" descr="组 12"/>
          <p:cNvPicPr>
            <a:picLocks noChangeAspect="1"/>
          </p:cNvPicPr>
          <p:nvPr userDrawn="1"/>
        </p:nvPicPr>
        <p:blipFill>
          <a:blip r:embed="rId2"/>
          <a:stretch>
            <a:fillRect/>
          </a:stretch>
        </p:blipFill>
        <p:spPr>
          <a:xfrm>
            <a:off x="1" y="1"/>
            <a:ext cx="12191153" cy="6882553"/>
          </a:xfrm>
          <a:prstGeom prst="rect">
            <a:avLst/>
          </a:prstGeom>
        </p:spPr>
      </p:pic>
      <p:sp>
        <p:nvSpPr>
          <p:cNvPr id="22" name="TextBox 21"/>
          <p:cNvSpPr txBox="1"/>
          <p:nvPr userDrawn="1"/>
        </p:nvSpPr>
        <p:spPr>
          <a:xfrm>
            <a:off x="14791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17" name="TextBox 21"/>
          <p:cNvSpPr txBox="1"/>
          <p:nvPr userDrawn="1"/>
        </p:nvSpPr>
        <p:spPr>
          <a:xfrm>
            <a:off x="4616027"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sp>
        <p:nvSpPr>
          <p:cNvPr id="20" name="TextBox 21"/>
          <p:cNvSpPr txBox="1"/>
          <p:nvPr userDrawn="1"/>
        </p:nvSpPr>
        <p:spPr>
          <a:xfrm>
            <a:off x="7784253" y="4699847"/>
            <a:ext cx="2954867" cy="1791003"/>
          </a:xfrm>
          <a:prstGeom prst="rect">
            <a:avLst/>
          </a:prstGeom>
          <a:noFill/>
        </p:spPr>
        <p:txBody>
          <a:bodyPr wrap="square" lIns="0" rtlCol="0">
            <a:spAutoFit/>
          </a:bodyPr>
          <a:lstStyle/>
          <a:p>
            <a:pPr lvl="0">
              <a:lnSpc>
                <a:spcPct val="70000"/>
              </a:lnSpc>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lnSpc>
                <a:spcPct val="70000"/>
              </a:lnSpc>
              <a:spcBef>
                <a:spcPts val="2133"/>
              </a:spcBef>
              <a:spcAft>
                <a:spcPts val="0"/>
              </a:spcAft>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endParaRPr lang="zh-CN" altLang="en-US" sz="1867" dirty="0">
              <a:latin typeface="PingFang SC Regular" panose="020B0400000000000000" charset="-122"/>
              <a:ea typeface="PingFang SC Regular" panose="020B0400000000000000" charset="-122"/>
              <a:cs typeface="PingFang SC Regular" panose="020B0400000000000000" charset="-122"/>
            </a:endParaRPr>
          </a:p>
        </p:txBody>
      </p:sp>
      <p:pic>
        <p:nvPicPr>
          <p:cNvPr id="23" name="图片 22" descr="VCG211279701682"/>
          <p:cNvPicPr>
            <a:picLocks noChangeAspect="1"/>
          </p:cNvPicPr>
          <p:nvPr userDrawn="1"/>
        </p:nvPicPr>
        <p:blipFill>
          <a:blip r:embed="rId3"/>
          <a:stretch>
            <a:fillRect/>
          </a:stretch>
        </p:blipFill>
        <p:spPr>
          <a:xfrm>
            <a:off x="1487594" y="2418504"/>
            <a:ext cx="2974340" cy="1859280"/>
          </a:xfrm>
          <a:prstGeom prst="rect">
            <a:avLst/>
          </a:prstGeom>
        </p:spPr>
      </p:pic>
      <p:pic>
        <p:nvPicPr>
          <p:cNvPr id="25" name="图片 24" descr="VCG211279701704"/>
          <p:cNvPicPr>
            <a:picLocks noChangeAspect="1"/>
          </p:cNvPicPr>
          <p:nvPr userDrawn="1"/>
        </p:nvPicPr>
        <p:blipFill>
          <a:blip r:embed="rId4"/>
          <a:stretch>
            <a:fillRect/>
          </a:stretch>
        </p:blipFill>
        <p:spPr>
          <a:xfrm>
            <a:off x="7776633" y="2417233"/>
            <a:ext cx="2980267" cy="1862667"/>
          </a:xfrm>
          <a:prstGeom prst="rect">
            <a:avLst/>
          </a:prstGeom>
        </p:spPr>
      </p:pic>
      <p:pic>
        <p:nvPicPr>
          <p:cNvPr id="26" name="图片 25" descr="VCG211287007534"/>
          <p:cNvPicPr>
            <a:picLocks noChangeAspect="1"/>
          </p:cNvPicPr>
          <p:nvPr userDrawn="1"/>
        </p:nvPicPr>
        <p:blipFill>
          <a:blip r:embed="rId5"/>
          <a:stretch>
            <a:fillRect/>
          </a:stretch>
        </p:blipFill>
        <p:spPr>
          <a:xfrm>
            <a:off x="4632114" y="2418927"/>
            <a:ext cx="2974340" cy="1859280"/>
          </a:xfrm>
          <a:prstGeom prst="rect">
            <a:avLst/>
          </a:prstGeom>
        </p:spPr>
      </p:pic>
      <p:pic>
        <p:nvPicPr>
          <p:cNvPr id="4" name="图片 3" descr="中英文全称-白色"/>
          <p:cNvPicPr>
            <a:picLocks noChangeAspect="1"/>
          </p:cNvPicPr>
          <p:nvPr userDrawn="1"/>
        </p:nvPicPr>
        <p:blipFill>
          <a:blip r:embed="rId6"/>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2719346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文字03">
    <p:spTree>
      <p:nvGrpSpPr>
        <p:cNvPr id="1" name=""/>
        <p:cNvGrpSpPr/>
        <p:nvPr/>
      </p:nvGrpSpPr>
      <p:grpSpPr>
        <a:xfrm>
          <a:off x="0" y="0"/>
          <a:ext cx="0" cy="0"/>
          <a:chOff x="0" y="0"/>
          <a:chExt cx="0" cy="0"/>
        </a:xfrm>
      </p:grpSpPr>
      <p:pic>
        <p:nvPicPr>
          <p:cNvPr id="15" name="图片 14" descr="组 12"/>
          <p:cNvPicPr>
            <a:picLocks noChangeAspect="1"/>
          </p:cNvPicPr>
          <p:nvPr userDrawn="1"/>
        </p:nvPicPr>
        <p:blipFill>
          <a:blip r:embed="rId2"/>
          <a:stretch>
            <a:fillRect/>
          </a:stretch>
        </p:blipFill>
        <p:spPr>
          <a:xfrm>
            <a:off x="1" y="1"/>
            <a:ext cx="12191153" cy="6882553"/>
          </a:xfrm>
          <a:prstGeom prst="rect">
            <a:avLst/>
          </a:prstGeom>
        </p:spPr>
      </p:pic>
      <p:sp>
        <p:nvSpPr>
          <p:cNvPr id="4" name="TextBox 21"/>
          <p:cNvSpPr txBox="1"/>
          <p:nvPr userDrawn="1"/>
        </p:nvSpPr>
        <p:spPr>
          <a:xfrm>
            <a:off x="5814812" y="2167334"/>
            <a:ext cx="5131405" cy="2606163"/>
          </a:xfrm>
          <a:prstGeom prst="rect">
            <a:avLst/>
          </a:prstGeom>
          <a:noFill/>
        </p:spPr>
        <p:txBody>
          <a:bodyPr wrap="square" lIns="0" rtlCol="0">
            <a:spAutoFit/>
          </a:bodyPr>
          <a:lstStyle/>
          <a:p>
            <a:pPr lvl="0"/>
            <a:r>
              <a:rPr lang="zh-CN" altLang="en-US" sz="1867" dirty="0">
                <a:latin typeface="PingFang SC Regular" panose="020B0400000000000000" charset="-122"/>
                <a:ea typeface="PingFang SC Regular" panose="020B0400000000000000" charset="-122"/>
                <a:cs typeface="PingFang SC Regular" panose="020B0400000000000000" charset="-122"/>
              </a:rPr>
              <a:t>负载均衡 </a:t>
            </a:r>
            <a:r>
              <a:rPr lang="en-US" altLang="zh-CN" sz="1867" dirty="0">
                <a:latin typeface="PingFang SC Regular" panose="020B0400000000000000" charset="-122"/>
                <a:ea typeface="PingFang SC Regular" panose="020B0400000000000000" charset="-122"/>
                <a:cs typeface="PingFang SC Regular" panose="020B0400000000000000" charset="-122"/>
              </a:rPr>
              <a:t>loss </a:t>
            </a:r>
            <a:r>
              <a:rPr lang="zh-CN" altLang="en-US" sz="1867" dirty="0">
                <a:latin typeface="PingFang SC Regular" panose="020B0400000000000000" charset="-122"/>
                <a:ea typeface="PingFang SC Regular" panose="020B0400000000000000" charset="-122"/>
                <a:cs typeface="PingFang SC Regular" panose="020B0400000000000000" charset="-122"/>
              </a:rPr>
              <a:t>及监控模块</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更友好的模型读、存</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更好的 </a:t>
            </a:r>
            <a:r>
              <a:rPr lang="en-US" altLang="zh-CN" sz="1867" dirty="0">
                <a:latin typeface="PingFang SC Regular" panose="020B0400000000000000" charset="-122"/>
                <a:ea typeface="PingFang SC Regular" panose="020B0400000000000000" charset="-122"/>
                <a:cs typeface="PingFang SC Regular" panose="020B0400000000000000" charset="-122"/>
              </a:rPr>
              <a:t>fp16 </a:t>
            </a:r>
            <a:r>
              <a:rPr lang="zh-CN" altLang="en-US" sz="1867" dirty="0">
                <a:latin typeface="PingFang SC Regular" panose="020B0400000000000000" charset="-122"/>
                <a:ea typeface="PingFang SC Regular" panose="020B0400000000000000" charset="-122"/>
                <a:cs typeface="PingFang SC Regular" panose="020B0400000000000000" charset="-122"/>
              </a:rPr>
              <a:t>支持</a:t>
            </a:r>
          </a:p>
          <a:p>
            <a:pPr lvl="0">
              <a:spcBef>
                <a:spcPts val="2133"/>
              </a:spcBef>
            </a:pPr>
            <a:r>
              <a:rPr lang="zh-CN" altLang="en-US" sz="1867" dirty="0">
                <a:latin typeface="PingFang SC Regular" panose="020B0400000000000000" charset="-122"/>
                <a:ea typeface="PingFang SC Regular" panose="020B0400000000000000" charset="-122"/>
                <a:cs typeface="PingFang SC Regular" panose="020B0400000000000000" charset="-122"/>
              </a:rPr>
              <a:t>更快的计算</a:t>
            </a:r>
          </a:p>
          <a:p>
            <a:pPr lvl="0">
              <a:spcBef>
                <a:spcPts val="2133"/>
              </a:spcBef>
              <a:spcAft>
                <a:spcPts val="2133"/>
              </a:spcAft>
            </a:pPr>
            <a:r>
              <a:rPr lang="zh-CN" altLang="en-US" sz="1867" dirty="0">
                <a:latin typeface="PingFang SC Regular" panose="020B0400000000000000" charset="-122"/>
                <a:ea typeface="PingFang SC Regular" panose="020B0400000000000000" charset="-122"/>
                <a:cs typeface="PingFang SC Regular" panose="020B0400000000000000" charset="-122"/>
              </a:rPr>
              <a:t>欢迎在 </a:t>
            </a:r>
            <a:r>
              <a:rPr lang="en-US" altLang="zh-CN" sz="1867" dirty="0" err="1">
                <a:latin typeface="PingFang SC Regular" panose="020B0400000000000000" charset="-122"/>
                <a:ea typeface="PingFang SC Regular" panose="020B0400000000000000" charset="-122"/>
                <a:cs typeface="PingFang SC Regular" panose="020B0400000000000000" charset="-122"/>
              </a:rPr>
              <a:t>github</a:t>
            </a:r>
            <a:r>
              <a:rPr lang="en-US" altLang="zh-CN" sz="1867" dirty="0">
                <a:latin typeface="PingFang SC Regular" panose="020B0400000000000000" charset="-122"/>
                <a:ea typeface="PingFang SC Regular" panose="020B0400000000000000" charset="-122"/>
                <a:cs typeface="PingFang SC Regular" panose="020B0400000000000000" charset="-122"/>
              </a:rPr>
              <a:t> issue </a:t>
            </a:r>
            <a:r>
              <a:rPr lang="zh-CN" altLang="en-US" sz="1867" dirty="0">
                <a:latin typeface="PingFang SC Regular" panose="020B0400000000000000" charset="-122"/>
                <a:ea typeface="PingFang SC Regular" panose="020B0400000000000000" charset="-122"/>
                <a:cs typeface="PingFang SC Regular" panose="020B0400000000000000" charset="-122"/>
              </a:rPr>
              <a:t>页面提出您的想法和需求</a:t>
            </a:r>
          </a:p>
        </p:txBody>
      </p:sp>
      <p:sp>
        <p:nvSpPr>
          <p:cNvPr id="28" name="文本框 27"/>
          <p:cNvSpPr txBox="1"/>
          <p:nvPr userDrawn="1"/>
        </p:nvSpPr>
        <p:spPr>
          <a:xfrm>
            <a:off x="2096868" y="2332385"/>
            <a:ext cx="2339102" cy="1323439"/>
          </a:xfrm>
          <a:prstGeom prst="rect">
            <a:avLst/>
          </a:prstGeom>
          <a:noFill/>
        </p:spPr>
        <p:txBody>
          <a:bodyPr wrap="none" rtlCol="0">
            <a:spAutoFit/>
          </a:bodyPr>
          <a:lstStyle/>
          <a:p>
            <a:r>
              <a:rPr lang="en-GB" altLang="zh-CN" sz="8000" spc="400" dirty="0" err="1">
                <a:latin typeface="Source Han Sans CN Medium" panose="020B0200000000000000" pitchFamily="34" charset="-128"/>
                <a:ea typeface="Source Han Sans CN Medium" panose="020B0200000000000000" pitchFamily="34" charset="-128"/>
              </a:rPr>
              <a:t>未来</a:t>
            </a:r>
            <a:endParaRPr kumimoji="1" lang="zh-CN" altLang="en-US" sz="8000" spc="400" dirty="0">
              <a:latin typeface="Source Han Sans CN Medium" panose="020B0200000000000000" pitchFamily="34" charset="-128"/>
              <a:ea typeface="Source Han Sans CN Medium" panose="020B0200000000000000" pitchFamily="34" charset="-128"/>
            </a:endParaRPr>
          </a:p>
        </p:txBody>
      </p:sp>
      <p:sp>
        <p:nvSpPr>
          <p:cNvPr id="29" name="文本框 28"/>
          <p:cNvSpPr txBox="1"/>
          <p:nvPr userDrawn="1"/>
        </p:nvSpPr>
        <p:spPr>
          <a:xfrm>
            <a:off x="1983468" y="3620727"/>
            <a:ext cx="2529801" cy="1208344"/>
          </a:xfrm>
          <a:prstGeom prst="rect">
            <a:avLst/>
          </a:prstGeom>
          <a:noFill/>
        </p:spPr>
        <p:txBody>
          <a:bodyPr wrap="square" rtlCol="0">
            <a:spAutoFit/>
          </a:bodyPr>
          <a:lstStyle/>
          <a:p>
            <a:pPr lvl="0" algn="ctr">
              <a:lnSpc>
                <a:spcPct val="120000"/>
              </a:lnSpc>
              <a:spcBef>
                <a:spcPts val="0"/>
              </a:spcBef>
              <a:spcAft>
                <a:spcPts val="0"/>
              </a:spcAft>
            </a:pPr>
            <a:r>
              <a:rPr lang="en-US" altLang="zh-CN" sz="2133" dirty="0" err="1">
                <a:latin typeface="PingFang SC Regular" panose="020B0400000000000000" charset="-122"/>
                <a:ea typeface="PingFang SC Regular" panose="020B0400000000000000" charset="-122"/>
                <a:cs typeface="PingFang SC Regular" panose="020B0400000000000000" charset="-122"/>
              </a:rPr>
              <a:t>FastMoE</a:t>
            </a:r>
            <a:r>
              <a:rPr lang="en-US" altLang="zh-CN" sz="2133" dirty="0">
                <a:latin typeface="PingFang SC Regular" panose="020B0400000000000000" charset="-122"/>
                <a:ea typeface="PingFang SC Regular" panose="020B0400000000000000" charset="-122"/>
                <a:cs typeface="PingFang SC Regular" panose="020B0400000000000000" charset="-122"/>
              </a:rPr>
              <a:t> v0.2.0</a:t>
            </a:r>
          </a:p>
          <a:p>
            <a:pPr lvl="0" algn="ctr">
              <a:lnSpc>
                <a:spcPct val="120000"/>
              </a:lnSpc>
              <a:spcBef>
                <a:spcPts val="0"/>
              </a:spcBef>
              <a:spcAft>
                <a:spcPts val="0"/>
              </a:spcAft>
              <a:buClr>
                <a:schemeClr val="dk2"/>
              </a:buClr>
              <a:buSzPts val="1100"/>
            </a:pPr>
            <a:r>
              <a:rPr lang="zh-CN" altLang="en-US" sz="2133" dirty="0">
                <a:latin typeface="PingFang SC Regular" panose="020B0400000000000000" charset="-122"/>
                <a:ea typeface="PingFang SC Regular" panose="020B0400000000000000" charset="-122"/>
                <a:cs typeface="PingFang SC Regular" panose="020B0400000000000000" charset="-122"/>
              </a:rPr>
              <a:t> 计划中的新功能</a:t>
            </a:r>
          </a:p>
          <a:p>
            <a:endParaRPr kumimoji="1" lang="zh-CN" altLang="en-US" sz="2133" dirty="0">
              <a:latin typeface="PingFang SC Regular" panose="020B0400000000000000" charset="-122"/>
              <a:ea typeface="PingFang SC Regular" panose="020B0400000000000000" charset="-122"/>
              <a:cs typeface="PingFang SC Regular" panose="020B0400000000000000" charset="-122"/>
            </a:endParaRPr>
          </a:p>
        </p:txBody>
      </p:sp>
      <p:sp>
        <p:nvSpPr>
          <p:cNvPr id="12" name="Oval 4"/>
          <p:cNvSpPr/>
          <p:nvPr userDrawn="1"/>
        </p:nvSpPr>
        <p:spPr>
          <a:xfrm>
            <a:off x="2096964" y="2332444"/>
            <a:ext cx="240109" cy="240109"/>
          </a:xfrm>
          <a:prstGeom prst="ellipse">
            <a:avLst/>
          </a:prstGeom>
          <a:gradFill>
            <a:gsLst>
              <a:gs pos="100000">
                <a:schemeClr val="accent2"/>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 name="椭圆 4"/>
          <p:cNvSpPr/>
          <p:nvPr userDrawn="1"/>
        </p:nvSpPr>
        <p:spPr>
          <a:xfrm>
            <a:off x="5411893" y="230378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userDrawn="1"/>
        </p:nvSpPr>
        <p:spPr>
          <a:xfrm>
            <a:off x="5411893" y="284818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userDrawn="1"/>
        </p:nvSpPr>
        <p:spPr>
          <a:xfrm>
            <a:off x="5411893" y="3379047"/>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userDrawn="1"/>
        </p:nvSpPr>
        <p:spPr>
          <a:xfrm>
            <a:off x="5411893" y="3941233"/>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userDrawn="1"/>
        </p:nvSpPr>
        <p:spPr>
          <a:xfrm>
            <a:off x="5411893" y="4503420"/>
            <a:ext cx="135467" cy="135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2300677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ogo">
    <p:bg>
      <p:bgPr>
        <a:solidFill>
          <a:schemeClr val="bg1"/>
        </a:solidFill>
        <a:effectLst/>
      </p:bgPr>
    </p:bg>
    <p:spTree>
      <p:nvGrpSpPr>
        <p:cNvPr id="1" name=""/>
        <p:cNvGrpSpPr/>
        <p:nvPr/>
      </p:nvGrpSpPr>
      <p:grpSpPr>
        <a:xfrm>
          <a:off x="0" y="0"/>
          <a:ext cx="0" cy="0"/>
          <a:chOff x="0" y="0"/>
          <a:chExt cx="0" cy="0"/>
        </a:xfrm>
      </p:grpSpPr>
      <p:pic>
        <p:nvPicPr>
          <p:cNvPr id="11" name="图片 10" descr="02 拷贝"/>
          <p:cNvPicPr>
            <a:picLocks noChangeAspect="1"/>
          </p:cNvPicPr>
          <p:nvPr userDrawn="1"/>
        </p:nvPicPr>
        <p:blipFill>
          <a:blip r:embed="rId2"/>
          <a:stretch>
            <a:fillRect/>
          </a:stretch>
        </p:blipFill>
        <p:spPr>
          <a:xfrm>
            <a:off x="1" y="15240"/>
            <a:ext cx="12192847" cy="6883400"/>
          </a:xfrm>
          <a:prstGeom prst="rect">
            <a:avLst/>
          </a:prstGeom>
        </p:spPr>
      </p:pic>
      <p:sp>
        <p:nvSpPr>
          <p:cNvPr id="13" name="文本框 12"/>
          <p:cNvSpPr txBox="1"/>
          <p:nvPr userDrawn="1"/>
        </p:nvSpPr>
        <p:spPr>
          <a:xfrm>
            <a:off x="3864187" y="1809328"/>
            <a:ext cx="5415280" cy="995209"/>
          </a:xfrm>
          <a:prstGeom prst="rect">
            <a:avLst/>
          </a:prstGeom>
          <a:noFill/>
        </p:spPr>
        <p:txBody>
          <a:bodyPr wrap="square" rtlCol="0" anchor="t">
            <a:spAutoFit/>
          </a:bodyPr>
          <a:lstStyle/>
          <a:p>
            <a:pPr>
              <a:lnSpc>
                <a:spcPct val="100000"/>
              </a:lnSpc>
            </a:pPr>
            <a:r>
              <a:rPr lang="en-GB" altLang="zh-CN" sz="5867">
                <a:latin typeface="Acumin Variable C..." charset="0"/>
                <a:ea typeface="PingFang SC Medium" panose="020B0400000000000000" charset="-122"/>
                <a:cs typeface="Acumin Variable C..." charset="0"/>
                <a:sym typeface="+mn-ea"/>
              </a:rPr>
              <a:t>Faster  MoE</a:t>
            </a:r>
          </a:p>
        </p:txBody>
      </p:sp>
      <p:sp>
        <p:nvSpPr>
          <p:cNvPr id="14" name="文本框 13"/>
          <p:cNvSpPr txBox="1"/>
          <p:nvPr userDrawn="1"/>
        </p:nvSpPr>
        <p:spPr>
          <a:xfrm>
            <a:off x="3056760" y="3129281"/>
            <a:ext cx="6587067" cy="625877"/>
          </a:xfrm>
          <a:prstGeom prst="rect">
            <a:avLst/>
          </a:prstGeom>
          <a:noFill/>
        </p:spPr>
        <p:txBody>
          <a:bodyPr wrap="square" lIns="0" rtlCol="0" anchor="t">
            <a:spAutoFit/>
          </a:bodyPr>
          <a:lstStyle/>
          <a:p>
            <a:pPr algn="dist"/>
            <a:r>
              <a:rPr lang="zh-CN" altLang="en-US" sz="3467">
                <a:latin typeface="PingFang SC Medium" panose="020B0400000000000000" charset="-122"/>
                <a:ea typeface="PingFang SC Medium" panose="020B0400000000000000" charset="-122"/>
              </a:rPr>
              <a:t>期待您的加入</a:t>
            </a:r>
          </a:p>
        </p:txBody>
      </p:sp>
      <p:sp>
        <p:nvSpPr>
          <p:cNvPr id="15" name="椭圆 14"/>
          <p:cNvSpPr/>
          <p:nvPr userDrawn="1"/>
        </p:nvSpPr>
        <p:spPr>
          <a:xfrm>
            <a:off x="9410700"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3114887" y="2900680"/>
            <a:ext cx="6336000" cy="9600"/>
          </a:xfrm>
          <a:prstGeom prst="rect">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userDrawn="1"/>
        </p:nvSpPr>
        <p:spPr>
          <a:xfrm>
            <a:off x="3056467" y="2833793"/>
            <a:ext cx="144000" cy="144000"/>
          </a:xfrm>
          <a:prstGeom prst="ellipse">
            <a:avLst/>
          </a:prstGeom>
          <a:solidFill>
            <a:srgbClr val="39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extLst>
      <p:ext uri="{BB962C8B-B14F-4D97-AF65-F5344CB8AC3E}">
        <p14:creationId xmlns:p14="http://schemas.microsoft.com/office/powerpoint/2010/main" val="38599283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文字02">
    <p:bg>
      <p:bgPr>
        <a:solidFill>
          <a:schemeClr val="bg1"/>
        </a:solidFill>
        <a:effectLst/>
      </p:bgPr>
    </p:bg>
    <p:spTree>
      <p:nvGrpSpPr>
        <p:cNvPr id="1" name=""/>
        <p:cNvGrpSpPr/>
        <p:nvPr/>
      </p:nvGrpSpPr>
      <p:grpSpPr>
        <a:xfrm>
          <a:off x="0" y="0"/>
          <a:ext cx="0" cy="0"/>
          <a:chOff x="0" y="0"/>
          <a:chExt cx="0" cy="0"/>
        </a:xfrm>
      </p:grpSpPr>
      <p:pic>
        <p:nvPicPr>
          <p:cNvPr id="12" name="图片 11" descr="组 12"/>
          <p:cNvPicPr>
            <a:picLocks noChangeAspect="1"/>
          </p:cNvPicPr>
          <p:nvPr userDrawn="1"/>
        </p:nvPicPr>
        <p:blipFill>
          <a:blip r:embed="rId2"/>
          <a:stretch>
            <a:fillRect/>
          </a:stretch>
        </p:blipFill>
        <p:spPr>
          <a:xfrm>
            <a:off x="-27940" y="-93133"/>
            <a:ext cx="12355407" cy="6975687"/>
          </a:xfrm>
          <a:prstGeom prst="rect">
            <a:avLst/>
          </a:prstGeom>
        </p:spPr>
      </p:pic>
      <p:sp>
        <p:nvSpPr>
          <p:cNvPr id="352" name="矩形 21"/>
          <p:cNvSpPr/>
          <p:nvPr userDrawn="1"/>
        </p:nvSpPr>
        <p:spPr>
          <a:xfrm>
            <a:off x="-27939" y="2359661"/>
            <a:ext cx="12219940" cy="3335020"/>
          </a:xfrm>
          <a:prstGeom prst="rect">
            <a:avLst/>
          </a:prstGeom>
          <a:solidFill>
            <a:srgbClr val="253A70">
              <a:alpha val="70000"/>
            </a:srgbClr>
          </a:solidFill>
          <a:ln w="12700">
            <a:miter lim="400000"/>
          </a:ln>
          <a:effectLst/>
        </p:spPr>
        <p:txBody>
          <a:bodyPr lIns="158749" tIns="158749" rIns="158749" bIns="158749" anchor="ctr"/>
          <a:lstStyle/>
          <a:p>
            <a:pPr>
              <a:defRPr sz="17300">
                <a:solidFill>
                  <a:srgbClr val="FFFFFF"/>
                </a:solidFill>
              </a:defRPr>
            </a:pPr>
            <a:endParaRPr sz="13333"/>
          </a:p>
        </p:txBody>
      </p:sp>
    </p:spTree>
    <p:extLst>
      <p:ext uri="{BB962C8B-B14F-4D97-AF65-F5344CB8AC3E}">
        <p14:creationId xmlns:p14="http://schemas.microsoft.com/office/powerpoint/2010/main" val="26572041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96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F0D6A-D1A9-4F2F-905D-CB54AB0E31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268E8B-7AA2-4D48-8E1E-9871ED254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4176D2-326E-4BB8-B786-14FE6C4CAF9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01B561-4B49-45BD-9B4B-5BF02D9D2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5DC0A4-CEF3-497F-B5EF-5987C165F1C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4F6F31B-3ABF-40BF-94C1-35120B205F42}"/>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8" name="页脚占位符 7">
            <a:extLst>
              <a:ext uri="{FF2B5EF4-FFF2-40B4-BE49-F238E27FC236}">
                <a16:creationId xmlns:a16="http://schemas.microsoft.com/office/drawing/2014/main" id="{DC973A26-F1F8-4C30-BB4C-46B1C038E6C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DA5816D-AC19-425B-AFA7-6EBC9FC64EE0}"/>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3662808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0D40A-DEE5-4E82-B63D-B535A8C097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A12636-A6D8-4EE1-AC23-F972E404B612}"/>
              </a:ext>
            </a:extLst>
          </p:cNvPr>
          <p:cNvSpPr>
            <a:spLocks noGrp="1"/>
          </p:cNvSpPr>
          <p:nvPr>
            <p:ph type="dt" sz="half" idx="10"/>
          </p:nvPr>
        </p:nvSpPr>
        <p:spPr/>
        <p:txBody>
          <a:bodyPr/>
          <a:lstStyle/>
          <a:p>
            <a:fld id="{9D41390E-C271-44D4-9EF6-AE18BFF1AD0A}" type="datetimeFigureOut">
              <a:rPr lang="zh-CN" altLang="en-US" smtClean="0"/>
              <a:t>2024/11/21</a:t>
            </a:fld>
            <a:endParaRPr lang="zh-CN" altLang="en-US"/>
          </a:p>
        </p:txBody>
      </p:sp>
      <p:sp>
        <p:nvSpPr>
          <p:cNvPr id="4" name="页脚占位符 3">
            <a:extLst>
              <a:ext uri="{FF2B5EF4-FFF2-40B4-BE49-F238E27FC236}">
                <a16:creationId xmlns:a16="http://schemas.microsoft.com/office/drawing/2014/main" id="{ADA78CC3-9EDD-4D79-912A-428DBF7B7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B732DE-B5D8-4932-A337-F8D121A677EC}"/>
              </a:ext>
            </a:extLst>
          </p:cNvPr>
          <p:cNvSpPr>
            <a:spLocks noGrp="1"/>
          </p:cNvSpPr>
          <p:nvPr>
            <p:ph type="sldNum" sz="quarter" idx="12"/>
          </p:nvPr>
        </p:nvSpPr>
        <p:spPr/>
        <p:txBody>
          <a:bodyPr/>
          <a:lstStyle/>
          <a:p>
            <a:fld id="{128D0928-4FC4-4A8A-81C5-98201E2647FD}" type="slidenum">
              <a:rPr lang="zh-CN" altLang="en-US" smtClean="0"/>
              <a:t>‹#›</a:t>
            </a:fld>
            <a:endParaRPr lang="zh-CN" altLang="en-US"/>
          </a:p>
        </p:txBody>
      </p:sp>
    </p:spTree>
    <p:extLst>
      <p:ext uri="{BB962C8B-B14F-4D97-AF65-F5344CB8AC3E}">
        <p14:creationId xmlns:p14="http://schemas.microsoft.com/office/powerpoint/2010/main" val="29842440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2" y="2130428"/>
            <a:ext cx="10363201" cy="1470025"/>
          </a:xfrm>
        </p:spPr>
        <p:txBody>
          <a:bodyPr/>
          <a:lstStyle/>
          <a:p>
            <a:r>
              <a:rPr lang="zh-CN" altLang="en-US"/>
              <a:t>单击此处编辑母版标题样式</a:t>
            </a:r>
          </a:p>
        </p:txBody>
      </p:sp>
      <p:sp>
        <p:nvSpPr>
          <p:cNvPr id="3" name="副标题 2"/>
          <p:cNvSpPr>
            <a:spLocks noGrp="1"/>
          </p:cNvSpPr>
          <p:nvPr>
            <p:ph type="subTitle" idx="1"/>
          </p:nvPr>
        </p:nvSpPr>
        <p:spPr>
          <a:xfrm>
            <a:off x="1828802" y="3886204"/>
            <a:ext cx="8534400" cy="1752600"/>
          </a:xfrm>
        </p:spPr>
        <p:txBody>
          <a:bodyPr/>
          <a:lstStyle>
            <a:lvl1pPr marL="0" indent="0" algn="ctr">
              <a:buNone/>
              <a:defRPr>
                <a:solidFill>
                  <a:schemeClr val="tx1">
                    <a:tint val="75000"/>
                  </a:schemeClr>
                </a:solidFill>
              </a:defRPr>
            </a:lvl1pPr>
            <a:lvl2pPr marL="609581" indent="0" algn="ctr">
              <a:buNone/>
              <a:defRPr>
                <a:solidFill>
                  <a:schemeClr val="tx1">
                    <a:tint val="75000"/>
                  </a:schemeClr>
                </a:solidFill>
              </a:defRPr>
            </a:lvl2pPr>
            <a:lvl3pPr marL="1219162" indent="0" algn="ctr">
              <a:buNone/>
              <a:defRPr>
                <a:solidFill>
                  <a:schemeClr val="tx1">
                    <a:tint val="75000"/>
                  </a:schemeClr>
                </a:solidFill>
              </a:defRPr>
            </a:lvl3pPr>
            <a:lvl4pPr marL="1828743" indent="0" algn="ctr">
              <a:buNone/>
              <a:defRPr>
                <a:solidFill>
                  <a:schemeClr val="tx1">
                    <a:tint val="75000"/>
                  </a:schemeClr>
                </a:solidFill>
              </a:defRPr>
            </a:lvl4pPr>
            <a:lvl5pPr marL="2438323" indent="0" algn="ctr">
              <a:buNone/>
              <a:defRPr>
                <a:solidFill>
                  <a:schemeClr val="tx1">
                    <a:tint val="75000"/>
                  </a:schemeClr>
                </a:solidFill>
              </a:defRPr>
            </a:lvl5pPr>
            <a:lvl6pPr marL="3047904" indent="0" algn="ctr">
              <a:buNone/>
              <a:defRPr>
                <a:solidFill>
                  <a:schemeClr val="tx1">
                    <a:tint val="75000"/>
                  </a:schemeClr>
                </a:solidFill>
              </a:defRPr>
            </a:lvl6pPr>
            <a:lvl7pPr marL="3657485" indent="0" algn="ctr">
              <a:buNone/>
              <a:defRPr>
                <a:solidFill>
                  <a:schemeClr val="tx1">
                    <a:tint val="75000"/>
                  </a:schemeClr>
                </a:solidFill>
              </a:defRPr>
            </a:lvl7pPr>
            <a:lvl8pPr marL="4267066" indent="0" algn="ctr">
              <a:buNone/>
              <a:defRPr>
                <a:solidFill>
                  <a:schemeClr val="tx1">
                    <a:tint val="75000"/>
                  </a:schemeClr>
                </a:solidFill>
              </a:defRPr>
            </a:lvl8pPr>
            <a:lvl9pPr marL="4876646" indent="0" algn="ctr">
              <a:buNone/>
              <a:defRPr>
                <a:solidFill>
                  <a:schemeClr val="tx1">
                    <a:tint val="75000"/>
                  </a:schemeClr>
                </a:solidFill>
              </a:defRPr>
            </a:lvl9pPr>
          </a:lstStyle>
          <a:p>
            <a:r>
              <a:rPr lang="zh-CN" altLang="en-US"/>
              <a:t>单击此处编辑母版副标题样式</a:t>
            </a:r>
          </a:p>
        </p:txBody>
      </p:sp>
      <p:sp>
        <p:nvSpPr>
          <p:cNvPr id="5" name="页脚占位符 4"/>
          <p:cNvSpPr>
            <a:spLocks noGrp="1"/>
          </p:cNvSpPr>
          <p:nvPr>
            <p:ph type="ftr" sz="quarter" idx="11"/>
          </p:nvPr>
        </p:nvSpPr>
        <p:spPr>
          <a:xfrm>
            <a:off x="4165600" y="6356357"/>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25078152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2515" y="43550"/>
            <a:ext cx="10671031" cy="870421"/>
          </a:xfrm>
        </p:spPr>
        <p:txBody>
          <a:bodyPr>
            <a:normAutofit/>
          </a:bodyPr>
          <a:lstStyle>
            <a:lvl1pPr algn="l">
              <a:defRPr sz="3208" b="1" baseline="0">
                <a:latin typeface="+mj-lt"/>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609602" y="1263246"/>
            <a:ext cx="10972800" cy="4862923"/>
          </a:xfrm>
        </p:spPr>
        <p:txBody>
          <a:bodyPr>
            <a:normAutofit/>
          </a:bodyPr>
          <a:lstStyle>
            <a:lvl1pPr>
              <a:defRPr sz="2807" baseline="0">
                <a:latin typeface="+mn-lt"/>
                <a:ea typeface="楷体" panose="02010609060101010101" pitchFamily="49" charset="-122"/>
              </a:defRPr>
            </a:lvl1pPr>
            <a:lvl2pPr>
              <a:defRPr sz="2406" baseline="0">
                <a:latin typeface="+mn-lt"/>
                <a:ea typeface="楷体" panose="02010609060101010101" pitchFamily="49" charset="-122"/>
              </a:defRPr>
            </a:lvl2pPr>
            <a:lvl3pPr>
              <a:defRPr sz="1805" baseline="0">
                <a:latin typeface="+mn-lt"/>
                <a:ea typeface="楷体" panose="02010609060101010101" pitchFamily="49" charset="-122"/>
              </a:defRPr>
            </a:lvl3pPr>
            <a:lvl4pPr>
              <a:defRPr sz="1604" baseline="0">
                <a:latin typeface="+mn-lt"/>
                <a:ea typeface="楷体" panose="02010609060101010101" pitchFamily="49" charset="-122"/>
              </a:defRPr>
            </a:lvl4pPr>
            <a:lvl5pPr>
              <a:defRPr sz="1604" baseline="0">
                <a:latin typeface="+mn-lt"/>
                <a:ea typeface="楷体" panose="02010609060101010101"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灯片编号占位符 5"/>
          <p:cNvSpPr>
            <a:spLocks noGrp="1"/>
          </p:cNvSpPr>
          <p:nvPr>
            <p:ph type="sldNum" sz="quarter" idx="12"/>
          </p:nvPr>
        </p:nvSpPr>
        <p:spPr>
          <a:xfrm>
            <a:off x="9206665" y="6449804"/>
            <a:ext cx="2844801" cy="365125"/>
          </a:xfrm>
        </p:spPr>
        <p:txBody>
          <a:bodyPr/>
          <a:lstStyle/>
          <a:p>
            <a:fld id="{86CB4B4D-7CA3-9044-876B-883B54F8677D}" type="slidenum">
              <a:rPr lang="en-US" altLang="zh-CN" smtClean="0"/>
              <a:t>‹#›</a:t>
            </a:fld>
            <a:endParaRPr lang="zh-CN" altLang="en-US"/>
          </a:p>
        </p:txBody>
      </p:sp>
      <p:sp>
        <p:nvSpPr>
          <p:cNvPr id="9" name="矩形 8"/>
          <p:cNvSpPr/>
          <p:nvPr/>
        </p:nvSpPr>
        <p:spPr>
          <a:xfrm>
            <a:off x="-10291" y="902287"/>
            <a:ext cx="12202291" cy="62183"/>
          </a:xfrm>
          <a:prstGeom prst="rect">
            <a:avLst/>
          </a:prstGeom>
          <a:solidFill>
            <a:srgbClr val="E60012"/>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descr="part素材.png">
            <a:extLst>
              <a:ext uri="{FF2B5EF4-FFF2-40B4-BE49-F238E27FC236}">
                <a16:creationId xmlns:a16="http://schemas.microsoft.com/office/drawing/2014/main" id="{182D99FC-06F6-4D7A-A480-8BD6CF26AC11}"/>
              </a:ext>
            </a:extLst>
          </p:cNvPr>
          <p:cNvPicPr>
            <a:picLocks noChangeAspect="1"/>
          </p:cNvPicPr>
          <p:nvPr/>
        </p:nvPicPr>
        <p:blipFill>
          <a:blip r:embed="rId2" cstate="screen"/>
          <a:stretch>
            <a:fillRect/>
          </a:stretch>
        </p:blipFill>
        <p:spPr>
          <a:xfrm>
            <a:off x="38881" y="11773"/>
            <a:ext cx="248123" cy="870421"/>
          </a:xfrm>
          <a:prstGeom prst="rect">
            <a:avLst/>
          </a:prstGeom>
        </p:spPr>
      </p:pic>
    </p:spTree>
    <p:extLst>
      <p:ext uri="{BB962C8B-B14F-4D97-AF65-F5344CB8AC3E}">
        <p14:creationId xmlns:p14="http://schemas.microsoft.com/office/powerpoint/2010/main" val="11176204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6"/>
            <a:ext cx="10363201" cy="1362075"/>
          </a:xfrm>
        </p:spPr>
        <p:txBody>
          <a:bodyPr anchor="t">
            <a:normAutofit/>
          </a:bodyPr>
          <a:lstStyle>
            <a:lvl1pPr algn="l">
              <a:defRPr sz="4812" b="1" cap="all">
                <a:latin typeface="楷体" panose="02010609060101010101" pitchFamily="49" charset="-122"/>
                <a:ea typeface="楷体" panose="02010609060101010101" pitchFamily="49"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963086" y="2906716"/>
            <a:ext cx="10363201" cy="1500187"/>
          </a:xfrm>
        </p:spPr>
        <p:txBody>
          <a:bodyPr anchor="b"/>
          <a:lstStyle>
            <a:lvl1pPr marL="0" indent="0">
              <a:buNone/>
              <a:defRPr sz="2667">
                <a:solidFill>
                  <a:schemeClr val="tx1">
                    <a:tint val="75000"/>
                  </a:schemeClr>
                </a:solidFill>
              </a:defRPr>
            </a:lvl1pPr>
            <a:lvl2pPr marL="609581" indent="0">
              <a:buNone/>
              <a:defRPr sz="2400">
                <a:solidFill>
                  <a:schemeClr val="tx1">
                    <a:tint val="75000"/>
                  </a:schemeClr>
                </a:solidFill>
              </a:defRPr>
            </a:lvl2pPr>
            <a:lvl3pPr marL="1219162" indent="0">
              <a:buNone/>
              <a:defRPr sz="2134">
                <a:solidFill>
                  <a:schemeClr val="tx1">
                    <a:tint val="75000"/>
                  </a:schemeClr>
                </a:solidFill>
              </a:defRPr>
            </a:lvl3pPr>
            <a:lvl4pPr marL="1828743" indent="0">
              <a:buNone/>
              <a:defRPr sz="1867">
                <a:solidFill>
                  <a:schemeClr val="tx1">
                    <a:tint val="75000"/>
                  </a:schemeClr>
                </a:solidFill>
              </a:defRPr>
            </a:lvl4pPr>
            <a:lvl5pPr marL="2438323" indent="0">
              <a:buNone/>
              <a:defRPr sz="1867">
                <a:solidFill>
                  <a:schemeClr val="tx1">
                    <a:tint val="75000"/>
                  </a:schemeClr>
                </a:solidFill>
              </a:defRPr>
            </a:lvl5pPr>
            <a:lvl6pPr marL="3047904" indent="0">
              <a:buNone/>
              <a:defRPr sz="1867">
                <a:solidFill>
                  <a:schemeClr val="tx1">
                    <a:tint val="75000"/>
                  </a:schemeClr>
                </a:solidFill>
              </a:defRPr>
            </a:lvl6pPr>
            <a:lvl7pPr marL="3657485" indent="0">
              <a:buNone/>
              <a:defRPr sz="1867">
                <a:solidFill>
                  <a:schemeClr val="tx1">
                    <a:tint val="75000"/>
                  </a:schemeClr>
                </a:solidFill>
              </a:defRPr>
            </a:lvl7pPr>
            <a:lvl8pPr marL="4267066" indent="0">
              <a:buNone/>
              <a:defRPr sz="1867">
                <a:solidFill>
                  <a:schemeClr val="tx1">
                    <a:tint val="75000"/>
                  </a:schemeClr>
                </a:solidFill>
              </a:defRPr>
            </a:lvl8pPr>
            <a:lvl9pPr marL="4876646" indent="0">
              <a:buNone/>
              <a:defRPr sz="1867">
                <a:solidFill>
                  <a:schemeClr val="tx1">
                    <a:tint val="75000"/>
                  </a:schemeClr>
                </a:solidFill>
              </a:defRPr>
            </a:lvl9pPr>
          </a:lstStyle>
          <a:p>
            <a:pPr lvl="0"/>
            <a:r>
              <a:rPr lang="zh-CN" altLang="en-US"/>
              <a:t>单击此处编辑母版文本样式</a:t>
            </a:r>
          </a:p>
        </p:txBody>
      </p:sp>
      <p:sp>
        <p:nvSpPr>
          <p:cNvPr id="5" name="页脚占位符 4"/>
          <p:cNvSpPr>
            <a:spLocks noGrp="1"/>
          </p:cNvSpPr>
          <p:nvPr>
            <p:ph type="ftr" sz="quarter" idx="11"/>
          </p:nvPr>
        </p:nvSpPr>
        <p:spPr>
          <a:xfrm>
            <a:off x="4165600" y="6356357"/>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86CB4B4D-7CA3-9044-876B-883B54F8677D}" type="slidenum">
              <a:rPr lang="en-US" altLang="zh-CN" smtClean="0"/>
              <a:t>‹#›</a:t>
            </a:fld>
            <a:endParaRPr lang="zh-CN" altLang="en-US"/>
          </a:p>
        </p:txBody>
      </p:sp>
      <p:sp>
        <p:nvSpPr>
          <p:cNvPr id="7" name="矩形 6">
            <a:extLst>
              <a:ext uri="{FF2B5EF4-FFF2-40B4-BE49-F238E27FC236}">
                <a16:creationId xmlns:a16="http://schemas.microsoft.com/office/drawing/2014/main" id="{B47992E5-6E98-40A7-ACB8-0B876E359DE1}"/>
              </a:ext>
            </a:extLst>
          </p:cNvPr>
          <p:cNvSpPr/>
          <p:nvPr/>
        </p:nvSpPr>
        <p:spPr>
          <a:xfrm>
            <a:off x="-40661" y="5233796"/>
            <a:ext cx="12202291" cy="62183"/>
          </a:xfrm>
          <a:prstGeom prst="rect">
            <a:avLst/>
          </a:prstGeom>
          <a:solidFill>
            <a:srgbClr val="E60012"/>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10498079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4165600" y="6356357"/>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413509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0CF18-778B-44B0-902A-8ADC66CBB4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7759A12-150B-42DF-8895-221E7DB237E2}"/>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4" name="页脚占位符 3">
            <a:extLst>
              <a:ext uri="{FF2B5EF4-FFF2-40B4-BE49-F238E27FC236}">
                <a16:creationId xmlns:a16="http://schemas.microsoft.com/office/drawing/2014/main" id="{D29F1EF3-F9A2-4490-9E57-29F126E9640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DECD18-3FA9-4052-BEBC-8C9EB18D2053}"/>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3235113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A40340A-8E97-4E1E-AA33-2740597AC68B}"/>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3" name="页脚占位符 2">
            <a:extLst>
              <a:ext uri="{FF2B5EF4-FFF2-40B4-BE49-F238E27FC236}">
                <a16:creationId xmlns:a16="http://schemas.microsoft.com/office/drawing/2014/main" id="{4D51A7CE-810D-4F05-88B0-C684395AF8F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9C07295-1730-44E0-A993-09903E093D68}"/>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540265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398E4-6DB5-4728-A5CC-7C53A62998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A4B25B-B86C-4D6F-BEC7-6AED13F47F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EC3159-1755-46E5-B2EE-49D9A5982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6709C3-C866-419C-ABCC-D9E647D499B3}"/>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0656B633-B883-4B4A-98E5-94894CEEFA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C4A654-74A1-45B4-8746-CF9D77AB7963}"/>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58699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CFF14-B643-4295-825F-EC16490377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33B3F34-A8F3-4BB8-88A4-E71DE917EA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2FEE093-EF1E-4FC2-A135-8B110C6FAB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37588F5-F532-4199-9B7E-41F1F3A78527}"/>
              </a:ext>
            </a:extLst>
          </p:cNvPr>
          <p:cNvSpPr>
            <a:spLocks noGrp="1"/>
          </p:cNvSpPr>
          <p:nvPr>
            <p:ph type="dt" sz="half" idx="10"/>
          </p:nvPr>
        </p:nvSpPr>
        <p:spPr/>
        <p:txBody>
          <a:bodyPr/>
          <a:lstStyle/>
          <a:p>
            <a:fld id="{00C4E88B-5FAF-4136-9736-2D531C43108B}"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D31132FF-0FE2-44A8-97C6-EBD6ABCB59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4696CA-4AE0-4206-AA70-054C5362D83E}"/>
              </a:ext>
            </a:extLst>
          </p:cNvPr>
          <p:cNvSpPr>
            <a:spLocks noGrp="1"/>
          </p:cNvSpPr>
          <p:nvPr>
            <p:ph type="sldNum" sz="quarter" idx="12"/>
          </p:nvPr>
        </p:nvSpPr>
        <p:spPr/>
        <p:txBody>
          <a:body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303661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53.xml"/><Relationship Id="rId7" Type="http://schemas.openxmlformats.org/officeDocument/2006/relationships/image" Target="../media/image13.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image" Target="../media/image12.png"/><Relationship Id="rId5" Type="http://schemas.openxmlformats.org/officeDocument/2006/relationships/theme" Target="../theme/theme5.xml"/><Relationship Id="rId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098EA29-8AD5-4396-87D5-0A19F7D53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6B8786E-D0FC-4BC1-BBF8-6C6C7E17D5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C98C83-545D-4D93-8AC8-933FA3443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C4E88B-5FAF-4136-9736-2D531C43108B}"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C122CD7F-DCF1-46E8-A3EC-FB202F9DD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64705BB-6366-4722-BABE-1A8D94325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295EC-ED93-45D9-A2E2-F053FC0B50B8}" type="slidenum">
              <a:rPr lang="zh-CN" altLang="en-US" smtClean="0"/>
              <a:t>‹#›</a:t>
            </a:fld>
            <a:endParaRPr lang="zh-CN" altLang="en-US"/>
          </a:p>
        </p:txBody>
      </p:sp>
    </p:spTree>
    <p:extLst>
      <p:ext uri="{BB962C8B-B14F-4D97-AF65-F5344CB8AC3E}">
        <p14:creationId xmlns:p14="http://schemas.microsoft.com/office/powerpoint/2010/main" val="1629588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D15AF90-4EF3-49B9-AFEA-606CC93B7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A428F-2412-49A1-B4E2-449B78E9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525492-8E28-40FB-A0C7-C43A4B7A8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507FF-81BE-475E-AC3B-58BC20F6868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EE43E7BC-A94A-4BDF-A16E-97048AE184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877D9B0-65EF-4FF5-A395-437DC14A5B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0122812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46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1" r:id="rId8"/>
    <p:sldLayoutId id="2147483682" r:id="rId9"/>
    <p:sldLayoutId id="2147483683" r:id="rId10"/>
    <p:sldLayoutId id="2147483684" r:id="rId11"/>
    <p:sldLayoutId id="2147483685" r:id="rId12"/>
    <p:sldLayoutId id="2147483688" r:id="rId13"/>
    <p:sldLayoutId id="2147483690" r:id="rId14"/>
  </p:sldLayoutIdLst>
  <p:hf hdr="0" ftr="0" dt="0"/>
  <p:txStyles>
    <p:titleStyle>
      <a:lvl1pPr algn="l" defTabSz="913530" rtl="0" eaLnBrk="1" latinLnBrk="0" hangingPunct="1">
        <a:lnSpc>
          <a:spcPct val="75000"/>
        </a:lnSpc>
        <a:spcBef>
          <a:spcPct val="0"/>
        </a:spcBef>
        <a:buNone/>
        <a:defRPr sz="4400" kern="1200" spc="-151" baseline="0">
          <a:solidFill>
            <a:schemeClr val="tx1"/>
          </a:solidFill>
          <a:latin typeface="+mj-lt"/>
          <a:ea typeface="+mj-ea"/>
          <a:cs typeface="+mj-cs"/>
        </a:defRPr>
      </a:lvl1pPr>
    </p:titleStyle>
    <p:bodyStyle>
      <a:lvl1pPr marL="0" indent="0" algn="l" defTabSz="913530" rtl="0" eaLnBrk="1" latinLnBrk="0" hangingPunct="1">
        <a:lnSpc>
          <a:spcPct val="150000"/>
        </a:lnSpc>
        <a:spcBef>
          <a:spcPts val="1000"/>
        </a:spcBef>
        <a:buFont typeface="Arial" panose="020B0604020202090204" pitchFamily="34" charset="0"/>
        <a:buNone/>
        <a:defRPr sz="2800" kern="1200">
          <a:solidFill>
            <a:schemeClr val="tx1"/>
          </a:solidFill>
          <a:latin typeface="+mn-lt"/>
          <a:ea typeface="+mn-ea"/>
          <a:cs typeface="+mn-cs"/>
        </a:defRPr>
      </a:lvl1pPr>
      <a:lvl2pPr marL="0" indent="0" algn="l" defTabSz="913530" rtl="0" eaLnBrk="1" latinLnBrk="0" hangingPunct="1">
        <a:lnSpc>
          <a:spcPct val="150000"/>
        </a:lnSpc>
        <a:spcBef>
          <a:spcPts val="500"/>
        </a:spcBef>
        <a:buFont typeface="Arial" panose="020B0604020202090204" pitchFamily="34" charset="0"/>
        <a:buNone/>
        <a:defRPr sz="1800" kern="1200">
          <a:solidFill>
            <a:schemeClr val="tx1"/>
          </a:solidFill>
          <a:latin typeface="+mn-lt"/>
          <a:ea typeface="+mn-ea"/>
          <a:cs typeface="+mn-cs"/>
        </a:defRPr>
      </a:lvl2pPr>
      <a:lvl3pPr marL="0" indent="0" algn="l" defTabSz="913530" rtl="0" eaLnBrk="1" latinLnBrk="0" hangingPunct="1">
        <a:lnSpc>
          <a:spcPct val="150000"/>
        </a:lnSpc>
        <a:spcBef>
          <a:spcPts val="500"/>
        </a:spcBef>
        <a:buFont typeface="Arial" panose="020B0604020202090204" pitchFamily="34" charset="0"/>
        <a:buNone/>
        <a:defRPr sz="1200" kern="1200">
          <a:solidFill>
            <a:schemeClr val="tx1"/>
          </a:solidFill>
          <a:latin typeface="+mn-lt"/>
          <a:ea typeface="+mn-ea"/>
          <a:cs typeface="+mn-cs"/>
        </a:defRPr>
      </a:lvl3pPr>
      <a:lvl4pPr marL="0" indent="0" algn="l" defTabSz="913530" rtl="0" eaLnBrk="1" latinLnBrk="0" hangingPunct="1">
        <a:lnSpc>
          <a:spcPct val="150000"/>
        </a:lnSpc>
        <a:spcBef>
          <a:spcPts val="500"/>
        </a:spcBef>
        <a:buFont typeface="Arial" panose="020B0604020202090204" pitchFamily="34" charset="0"/>
        <a:buNone/>
        <a:defRPr sz="1000" kern="1200">
          <a:solidFill>
            <a:schemeClr val="tx1">
              <a:alpha val="70000"/>
            </a:schemeClr>
          </a:solidFill>
          <a:latin typeface="+mn-lt"/>
          <a:ea typeface="+mn-ea"/>
          <a:cs typeface="+mn-cs"/>
        </a:defRPr>
      </a:lvl4pPr>
      <a:lvl5pPr marL="0" indent="0" algn="l" defTabSz="913530" rtl="0" eaLnBrk="1" latinLnBrk="0" hangingPunct="1">
        <a:lnSpc>
          <a:spcPct val="150000"/>
        </a:lnSpc>
        <a:spcBef>
          <a:spcPts val="500"/>
        </a:spcBef>
        <a:buFont typeface="Arial" panose="020B0604020202090204" pitchFamily="34" charset="0"/>
        <a:buNone/>
        <a:defRPr sz="1000" kern="1200" baseline="0">
          <a:solidFill>
            <a:schemeClr val="tx1">
              <a:alpha val="50000"/>
            </a:schemeClr>
          </a:solidFill>
          <a:latin typeface="+mn-lt"/>
          <a:ea typeface="+mn-ea"/>
          <a:cs typeface="+mn-cs"/>
        </a:defRPr>
      </a:lvl5pPr>
      <a:lvl6pPr marL="2514537"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726"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8914"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103"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530" rtl="0" eaLnBrk="1" latinLnBrk="0" hangingPunct="1">
        <a:defRPr sz="1800" kern="1200">
          <a:solidFill>
            <a:schemeClr val="tx1"/>
          </a:solidFill>
          <a:latin typeface="+mn-lt"/>
          <a:ea typeface="+mn-ea"/>
          <a:cs typeface="+mn-cs"/>
        </a:defRPr>
      </a:lvl1pPr>
      <a:lvl2pPr marL="457189" algn="l" defTabSz="913530" rtl="0" eaLnBrk="1" latinLnBrk="0" hangingPunct="1">
        <a:defRPr sz="1800" kern="1200">
          <a:solidFill>
            <a:schemeClr val="tx1"/>
          </a:solidFill>
          <a:latin typeface="+mn-lt"/>
          <a:ea typeface="+mn-ea"/>
          <a:cs typeface="+mn-cs"/>
        </a:defRPr>
      </a:lvl2pPr>
      <a:lvl3pPr marL="914377" algn="l" defTabSz="913530" rtl="0" eaLnBrk="1" latinLnBrk="0" hangingPunct="1">
        <a:defRPr sz="1800" kern="1200">
          <a:solidFill>
            <a:schemeClr val="tx1"/>
          </a:solidFill>
          <a:latin typeface="+mn-lt"/>
          <a:ea typeface="+mn-ea"/>
          <a:cs typeface="+mn-cs"/>
        </a:defRPr>
      </a:lvl3pPr>
      <a:lvl4pPr marL="1371566" algn="l" defTabSz="913530" rtl="0" eaLnBrk="1" latinLnBrk="0" hangingPunct="1">
        <a:defRPr sz="1800" kern="1200">
          <a:solidFill>
            <a:schemeClr val="tx1"/>
          </a:solidFill>
          <a:latin typeface="+mn-lt"/>
          <a:ea typeface="+mn-ea"/>
          <a:cs typeface="+mn-cs"/>
        </a:defRPr>
      </a:lvl4pPr>
      <a:lvl5pPr marL="1828754" algn="l" defTabSz="913530" rtl="0" eaLnBrk="1" latinLnBrk="0" hangingPunct="1">
        <a:defRPr sz="1800" kern="1200">
          <a:solidFill>
            <a:schemeClr val="tx1"/>
          </a:solidFill>
          <a:latin typeface="+mn-lt"/>
          <a:ea typeface="+mn-ea"/>
          <a:cs typeface="+mn-cs"/>
        </a:defRPr>
      </a:lvl5pPr>
      <a:lvl6pPr marL="2285943" algn="l" defTabSz="913530" rtl="0" eaLnBrk="1" latinLnBrk="0" hangingPunct="1">
        <a:defRPr sz="1800" kern="1200">
          <a:solidFill>
            <a:schemeClr val="tx1"/>
          </a:solidFill>
          <a:latin typeface="+mn-lt"/>
          <a:ea typeface="+mn-ea"/>
          <a:cs typeface="+mn-cs"/>
        </a:defRPr>
      </a:lvl6pPr>
      <a:lvl7pPr marL="2743131" algn="l" defTabSz="913530" rtl="0" eaLnBrk="1" latinLnBrk="0" hangingPunct="1">
        <a:defRPr sz="1800" kern="1200">
          <a:solidFill>
            <a:schemeClr val="tx1"/>
          </a:solidFill>
          <a:latin typeface="+mn-lt"/>
          <a:ea typeface="+mn-ea"/>
          <a:cs typeface="+mn-cs"/>
        </a:defRPr>
      </a:lvl7pPr>
      <a:lvl8pPr marL="3200320" algn="l" defTabSz="913530" rtl="0" eaLnBrk="1" latinLnBrk="0" hangingPunct="1">
        <a:defRPr sz="1800" kern="1200">
          <a:solidFill>
            <a:schemeClr val="tx1"/>
          </a:solidFill>
          <a:latin typeface="+mn-lt"/>
          <a:ea typeface="+mn-ea"/>
          <a:cs typeface="+mn-cs"/>
        </a:defRPr>
      </a:lvl8pPr>
      <a:lvl9pPr marL="3657509" algn="l" defTabSz="9135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23656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700" r:id="rId8"/>
    <p:sldLayoutId id="2147483701" r:id="rId9"/>
    <p:sldLayoutId id="2147483702" r:id="rId10"/>
    <p:sldLayoutId id="2147483703" r:id="rId11"/>
    <p:sldLayoutId id="2147483704" r:id="rId12"/>
    <p:sldLayoutId id="2147483707" r:id="rId13"/>
    <p:sldLayoutId id="2147483709" r:id="rId14"/>
  </p:sldLayoutIdLst>
  <p:hf hdr="0" ftr="0" dt="0"/>
  <p:txStyles>
    <p:titleStyle>
      <a:lvl1pPr algn="l" defTabSz="913530" rtl="0" eaLnBrk="1" latinLnBrk="0" hangingPunct="1">
        <a:lnSpc>
          <a:spcPct val="75000"/>
        </a:lnSpc>
        <a:spcBef>
          <a:spcPct val="0"/>
        </a:spcBef>
        <a:buNone/>
        <a:defRPr sz="4400" kern="1200" spc="-151" baseline="0">
          <a:solidFill>
            <a:schemeClr val="tx1"/>
          </a:solidFill>
          <a:latin typeface="+mj-lt"/>
          <a:ea typeface="+mj-ea"/>
          <a:cs typeface="+mj-cs"/>
        </a:defRPr>
      </a:lvl1pPr>
    </p:titleStyle>
    <p:bodyStyle>
      <a:lvl1pPr marL="0" indent="0" algn="l" defTabSz="913530" rtl="0" eaLnBrk="1" latinLnBrk="0" hangingPunct="1">
        <a:lnSpc>
          <a:spcPct val="150000"/>
        </a:lnSpc>
        <a:spcBef>
          <a:spcPts val="1000"/>
        </a:spcBef>
        <a:buFont typeface="Arial" panose="020B0604020202090204" pitchFamily="34" charset="0"/>
        <a:buNone/>
        <a:defRPr sz="2800" kern="1200">
          <a:solidFill>
            <a:schemeClr val="tx1"/>
          </a:solidFill>
          <a:latin typeface="+mn-lt"/>
          <a:ea typeface="+mn-ea"/>
          <a:cs typeface="+mn-cs"/>
        </a:defRPr>
      </a:lvl1pPr>
      <a:lvl2pPr marL="0" indent="0" algn="l" defTabSz="913530" rtl="0" eaLnBrk="1" latinLnBrk="0" hangingPunct="1">
        <a:lnSpc>
          <a:spcPct val="150000"/>
        </a:lnSpc>
        <a:spcBef>
          <a:spcPts val="500"/>
        </a:spcBef>
        <a:buFont typeface="Arial" panose="020B0604020202090204" pitchFamily="34" charset="0"/>
        <a:buNone/>
        <a:defRPr sz="1800" kern="1200">
          <a:solidFill>
            <a:schemeClr val="tx1"/>
          </a:solidFill>
          <a:latin typeface="+mn-lt"/>
          <a:ea typeface="+mn-ea"/>
          <a:cs typeface="+mn-cs"/>
        </a:defRPr>
      </a:lvl2pPr>
      <a:lvl3pPr marL="0" indent="0" algn="l" defTabSz="913530" rtl="0" eaLnBrk="1" latinLnBrk="0" hangingPunct="1">
        <a:lnSpc>
          <a:spcPct val="150000"/>
        </a:lnSpc>
        <a:spcBef>
          <a:spcPts val="500"/>
        </a:spcBef>
        <a:buFont typeface="Arial" panose="020B0604020202090204" pitchFamily="34" charset="0"/>
        <a:buNone/>
        <a:defRPr sz="1200" kern="1200">
          <a:solidFill>
            <a:schemeClr val="tx1"/>
          </a:solidFill>
          <a:latin typeface="+mn-lt"/>
          <a:ea typeface="+mn-ea"/>
          <a:cs typeface="+mn-cs"/>
        </a:defRPr>
      </a:lvl3pPr>
      <a:lvl4pPr marL="0" indent="0" algn="l" defTabSz="913530" rtl="0" eaLnBrk="1" latinLnBrk="0" hangingPunct="1">
        <a:lnSpc>
          <a:spcPct val="150000"/>
        </a:lnSpc>
        <a:spcBef>
          <a:spcPts val="500"/>
        </a:spcBef>
        <a:buFont typeface="Arial" panose="020B0604020202090204" pitchFamily="34" charset="0"/>
        <a:buNone/>
        <a:defRPr sz="1000" kern="1200">
          <a:solidFill>
            <a:schemeClr val="tx1">
              <a:alpha val="70000"/>
            </a:schemeClr>
          </a:solidFill>
          <a:latin typeface="+mn-lt"/>
          <a:ea typeface="+mn-ea"/>
          <a:cs typeface="+mn-cs"/>
        </a:defRPr>
      </a:lvl4pPr>
      <a:lvl5pPr marL="0" indent="0" algn="l" defTabSz="913530" rtl="0" eaLnBrk="1" latinLnBrk="0" hangingPunct="1">
        <a:lnSpc>
          <a:spcPct val="150000"/>
        </a:lnSpc>
        <a:spcBef>
          <a:spcPts val="500"/>
        </a:spcBef>
        <a:buFont typeface="Arial" panose="020B0604020202090204" pitchFamily="34" charset="0"/>
        <a:buNone/>
        <a:defRPr sz="1000" kern="1200" baseline="0">
          <a:solidFill>
            <a:schemeClr val="tx1">
              <a:alpha val="50000"/>
            </a:schemeClr>
          </a:solidFill>
          <a:latin typeface="+mn-lt"/>
          <a:ea typeface="+mn-ea"/>
          <a:cs typeface="+mn-cs"/>
        </a:defRPr>
      </a:lvl5pPr>
      <a:lvl6pPr marL="2514537"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726"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8914"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103" indent="-228594" algn="l" defTabSz="91353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530" rtl="0" eaLnBrk="1" latinLnBrk="0" hangingPunct="1">
        <a:defRPr sz="1800" kern="1200">
          <a:solidFill>
            <a:schemeClr val="tx1"/>
          </a:solidFill>
          <a:latin typeface="+mn-lt"/>
          <a:ea typeface="+mn-ea"/>
          <a:cs typeface="+mn-cs"/>
        </a:defRPr>
      </a:lvl1pPr>
      <a:lvl2pPr marL="457189" algn="l" defTabSz="913530" rtl="0" eaLnBrk="1" latinLnBrk="0" hangingPunct="1">
        <a:defRPr sz="1800" kern="1200">
          <a:solidFill>
            <a:schemeClr val="tx1"/>
          </a:solidFill>
          <a:latin typeface="+mn-lt"/>
          <a:ea typeface="+mn-ea"/>
          <a:cs typeface="+mn-cs"/>
        </a:defRPr>
      </a:lvl2pPr>
      <a:lvl3pPr marL="914377" algn="l" defTabSz="913530" rtl="0" eaLnBrk="1" latinLnBrk="0" hangingPunct="1">
        <a:defRPr sz="1800" kern="1200">
          <a:solidFill>
            <a:schemeClr val="tx1"/>
          </a:solidFill>
          <a:latin typeface="+mn-lt"/>
          <a:ea typeface="+mn-ea"/>
          <a:cs typeface="+mn-cs"/>
        </a:defRPr>
      </a:lvl3pPr>
      <a:lvl4pPr marL="1371566" algn="l" defTabSz="913530" rtl="0" eaLnBrk="1" latinLnBrk="0" hangingPunct="1">
        <a:defRPr sz="1800" kern="1200">
          <a:solidFill>
            <a:schemeClr val="tx1"/>
          </a:solidFill>
          <a:latin typeface="+mn-lt"/>
          <a:ea typeface="+mn-ea"/>
          <a:cs typeface="+mn-cs"/>
        </a:defRPr>
      </a:lvl4pPr>
      <a:lvl5pPr marL="1828754" algn="l" defTabSz="913530" rtl="0" eaLnBrk="1" latinLnBrk="0" hangingPunct="1">
        <a:defRPr sz="1800" kern="1200">
          <a:solidFill>
            <a:schemeClr val="tx1"/>
          </a:solidFill>
          <a:latin typeface="+mn-lt"/>
          <a:ea typeface="+mn-ea"/>
          <a:cs typeface="+mn-cs"/>
        </a:defRPr>
      </a:lvl5pPr>
      <a:lvl6pPr marL="2285943" algn="l" defTabSz="913530" rtl="0" eaLnBrk="1" latinLnBrk="0" hangingPunct="1">
        <a:defRPr sz="1800" kern="1200">
          <a:solidFill>
            <a:schemeClr val="tx1"/>
          </a:solidFill>
          <a:latin typeface="+mn-lt"/>
          <a:ea typeface="+mn-ea"/>
          <a:cs typeface="+mn-cs"/>
        </a:defRPr>
      </a:lvl6pPr>
      <a:lvl7pPr marL="2743131" algn="l" defTabSz="913530" rtl="0" eaLnBrk="1" latinLnBrk="0" hangingPunct="1">
        <a:defRPr sz="1800" kern="1200">
          <a:solidFill>
            <a:schemeClr val="tx1"/>
          </a:solidFill>
          <a:latin typeface="+mn-lt"/>
          <a:ea typeface="+mn-ea"/>
          <a:cs typeface="+mn-cs"/>
        </a:defRPr>
      </a:lvl7pPr>
      <a:lvl8pPr marL="3200320" algn="l" defTabSz="913530" rtl="0" eaLnBrk="1" latinLnBrk="0" hangingPunct="1">
        <a:defRPr sz="1800" kern="1200">
          <a:solidFill>
            <a:schemeClr val="tx1"/>
          </a:solidFill>
          <a:latin typeface="+mn-lt"/>
          <a:ea typeface="+mn-ea"/>
          <a:cs typeface="+mn-cs"/>
        </a:defRPr>
      </a:lvl8pPr>
      <a:lvl9pPr marL="3657509" algn="l" defTabSz="9135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1510">
            <a:extLst>
              <a:ext uri="{FF2B5EF4-FFF2-40B4-BE49-F238E27FC236}">
                <a16:creationId xmlns:a16="http://schemas.microsoft.com/office/drawing/2014/main" id="{86FFC0AE-BD7A-4E3C-8153-D44543F8383B}"/>
              </a:ext>
            </a:extLst>
          </p:cNvPr>
          <p:cNvPicPr>
            <a:picLocks noChangeArrowheads="1"/>
          </p:cNvPicPr>
          <p:nvPr/>
        </p:nvPicPr>
        <p:blipFill>
          <a:blip r:embed="rId6"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167793" y="-935425"/>
            <a:ext cx="3703224" cy="5140377"/>
          </a:xfrm>
          <a:prstGeom prst="rect">
            <a:avLst/>
          </a:prstGeom>
          <a:noFill/>
          <a:ln w="9525">
            <a:noFill/>
            <a:miter lim="800000"/>
            <a:headEnd/>
            <a:tailEnd/>
          </a:ln>
        </p:spPr>
      </p:pic>
      <p:sp>
        <p:nvSpPr>
          <p:cNvPr id="2" name="标题占位符 1"/>
          <p:cNvSpPr>
            <a:spLocks noGrp="1"/>
          </p:cNvSpPr>
          <p:nvPr>
            <p:ph type="title"/>
          </p:nvPr>
        </p:nvSpPr>
        <p:spPr>
          <a:xfrm>
            <a:off x="609602" y="274638"/>
            <a:ext cx="10972800" cy="1143001"/>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2" y="1600206"/>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4"/>
          </p:nvPr>
        </p:nvSpPr>
        <p:spPr>
          <a:xfrm>
            <a:off x="8737600" y="6356357"/>
            <a:ext cx="2844801" cy="365125"/>
          </a:xfrm>
          <a:prstGeom prst="rect">
            <a:avLst/>
          </a:prstGeom>
        </p:spPr>
        <p:txBody>
          <a:bodyPr vert="horz" lIns="91440" tIns="45720" rIns="91440" bIns="45720" rtlCol="0" anchor="ctr"/>
          <a:lstStyle>
            <a:lvl1pPr algn="r">
              <a:defRPr sz="1600">
                <a:solidFill>
                  <a:schemeClr val="tx1">
                    <a:tint val="75000"/>
                  </a:schemeClr>
                </a:solidFill>
                <a:latin typeface="微软雅黑" panose="020B0503020204020204" pitchFamily="34" charset="-122"/>
                <a:ea typeface="微软雅黑" panose="020B0503020204020204" pitchFamily="34" charset="-122"/>
              </a:defRPr>
            </a:lvl1pPr>
          </a:lstStyle>
          <a:p>
            <a:fld id="{86CB4B4D-7CA3-9044-876B-883B54F8677D}" type="slidenum">
              <a:rPr lang="en-US" altLang="zh-CN" smtClean="0"/>
              <a:t>‹#›</a:t>
            </a:fld>
            <a:endParaRPr lang="zh-CN" altLang="en-US"/>
          </a:p>
        </p:txBody>
      </p:sp>
      <p:pic>
        <p:nvPicPr>
          <p:cNvPr id="7" name="Picture 1510">
            <a:extLst>
              <a:ext uri="{FF2B5EF4-FFF2-40B4-BE49-F238E27FC236}">
                <a16:creationId xmlns:a16="http://schemas.microsoft.com/office/drawing/2014/main" id="{EA3533D8-52F2-4466-A82F-1467921938B4}"/>
              </a:ext>
            </a:extLst>
          </p:cNvPr>
          <p:cNvPicPr>
            <a:picLocks noChangeArrowheads="1"/>
          </p:cNvPicPr>
          <p:nvPr/>
        </p:nvPicPr>
        <p:blipFill>
          <a:blip r:embed="rId7"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1427" y="3074694"/>
            <a:ext cx="3055781" cy="4883803"/>
          </a:xfrm>
          <a:prstGeom prst="rect">
            <a:avLst/>
          </a:prstGeom>
          <a:noFill/>
          <a:ln w="9525">
            <a:noFill/>
            <a:miter lim="800000"/>
            <a:headEnd/>
            <a:tailEnd/>
          </a:ln>
        </p:spPr>
      </p:pic>
      <p:pic>
        <p:nvPicPr>
          <p:cNvPr id="9" name="图片 8">
            <a:extLst>
              <a:ext uri="{FF2B5EF4-FFF2-40B4-BE49-F238E27FC236}">
                <a16:creationId xmlns:a16="http://schemas.microsoft.com/office/drawing/2014/main" id="{EBA55791-1E56-4488-A71E-4F0E2F289C69}"/>
              </a:ext>
            </a:extLst>
          </p:cNvPr>
          <p:cNvPicPr>
            <a:picLocks noChangeAspect="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983841" y="171821"/>
            <a:ext cx="2884181" cy="513439"/>
          </a:xfrm>
          <a:prstGeom prst="rect">
            <a:avLst/>
          </a:prstGeom>
        </p:spPr>
      </p:pic>
    </p:spTree>
    <p:extLst>
      <p:ext uri="{BB962C8B-B14F-4D97-AF65-F5344CB8AC3E}">
        <p14:creationId xmlns:p14="http://schemas.microsoft.com/office/powerpoint/2010/main" val="104032830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xStyles>
    <p:titleStyle>
      <a:lvl1pPr algn="ctr" defTabSz="1219162" rtl="0" eaLnBrk="1" latinLnBrk="0" hangingPunct="1">
        <a:spcBef>
          <a:spcPct val="0"/>
        </a:spcBef>
        <a:buNone/>
        <a:defRPr sz="5867" kern="1200">
          <a:solidFill>
            <a:schemeClr val="tx1"/>
          </a:solidFill>
          <a:latin typeface="微软雅黑" panose="020B0503020204020204" pitchFamily="34" charset="-122"/>
          <a:ea typeface="微软雅黑" panose="020B0503020204020204" pitchFamily="34" charset="-122"/>
          <a:cs typeface="+mj-cs"/>
        </a:defRPr>
      </a:lvl1pPr>
    </p:titleStyle>
    <p:bodyStyle>
      <a:lvl1pPr marL="457186" indent="-457186" algn="l" defTabSz="1219162" rtl="0" eaLnBrk="1" latinLnBrk="0" hangingPunct="1">
        <a:spcBef>
          <a:spcPct val="20000"/>
        </a:spcBef>
        <a:buFont typeface="Arial" pitchFamily="34" charset="0"/>
        <a:buChar char="•"/>
        <a:defRPr sz="4267" kern="1200">
          <a:solidFill>
            <a:schemeClr val="tx1"/>
          </a:solidFill>
          <a:latin typeface="微软雅黑" panose="020B0503020204020204" pitchFamily="34" charset="-122"/>
          <a:ea typeface="微软雅黑" panose="020B0503020204020204" pitchFamily="34" charset="-122"/>
          <a:cs typeface="+mn-cs"/>
        </a:defRPr>
      </a:lvl1pPr>
      <a:lvl2pPr marL="990569" indent="-380988" algn="l" defTabSz="1219162" rtl="0" eaLnBrk="1" latinLnBrk="0" hangingPunct="1">
        <a:spcBef>
          <a:spcPct val="20000"/>
        </a:spcBef>
        <a:buFont typeface="Arial" pitchFamily="34" charset="0"/>
        <a:buChar char="–"/>
        <a:defRPr sz="3734" kern="1200">
          <a:solidFill>
            <a:schemeClr val="tx1"/>
          </a:solidFill>
          <a:latin typeface="微软雅黑" panose="020B0503020204020204" pitchFamily="34" charset="-122"/>
          <a:ea typeface="微软雅黑" panose="020B0503020204020204" pitchFamily="34" charset="-122"/>
          <a:cs typeface="+mn-cs"/>
        </a:defRPr>
      </a:lvl2pPr>
      <a:lvl3pPr marL="1523952" indent="-304790" algn="l" defTabSz="1219162" rtl="0" eaLnBrk="1" latinLnBrk="0" hangingPunct="1">
        <a:spcBef>
          <a:spcPct val="20000"/>
        </a:spcBef>
        <a:buFont typeface="Arial"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3pPr>
      <a:lvl4pPr marL="2133533" indent="-304790" algn="l" defTabSz="1219162" rtl="0" eaLnBrk="1" latinLnBrk="0" hangingPunct="1">
        <a:spcBef>
          <a:spcPct val="20000"/>
        </a:spcBef>
        <a:buFont typeface="Arial" pitchFamily="34" charset="0"/>
        <a:buChar char="–"/>
        <a:defRPr sz="2667" kern="1200">
          <a:solidFill>
            <a:schemeClr val="tx1"/>
          </a:solidFill>
          <a:latin typeface="微软雅黑" panose="020B0503020204020204" pitchFamily="34" charset="-122"/>
          <a:ea typeface="微软雅黑" panose="020B0503020204020204" pitchFamily="34" charset="-122"/>
          <a:cs typeface="+mn-cs"/>
        </a:defRPr>
      </a:lvl4pPr>
      <a:lvl5pPr marL="2743113" indent="-304790" algn="l" defTabSz="1219162" rtl="0" eaLnBrk="1" latinLnBrk="0" hangingPunct="1">
        <a:spcBef>
          <a:spcPct val="20000"/>
        </a:spcBef>
        <a:buFont typeface="Arial" pitchFamily="34" charset="0"/>
        <a:buChar char="»"/>
        <a:defRPr sz="2667" kern="1200">
          <a:solidFill>
            <a:schemeClr val="tx1"/>
          </a:solidFill>
          <a:latin typeface="微软雅黑" panose="020B0503020204020204" pitchFamily="34" charset="-122"/>
          <a:ea typeface="微软雅黑" panose="020B0503020204020204" pitchFamily="34" charset="-122"/>
          <a:cs typeface="+mn-cs"/>
        </a:defRPr>
      </a:lvl5pPr>
      <a:lvl6pPr marL="3352695" indent="-304790" algn="l" defTabSz="1219162"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75" indent="-304790" algn="l" defTabSz="1219162"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56" indent="-304790" algn="l" defTabSz="1219162"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36" indent="-304790" algn="l" defTabSz="1219162"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62" rtl="0" eaLnBrk="1" latinLnBrk="0" hangingPunct="1">
        <a:defRPr sz="2400" kern="1200">
          <a:solidFill>
            <a:schemeClr val="tx1"/>
          </a:solidFill>
          <a:latin typeface="+mn-lt"/>
          <a:ea typeface="+mn-ea"/>
          <a:cs typeface="+mn-cs"/>
        </a:defRPr>
      </a:lvl1pPr>
      <a:lvl2pPr marL="609581" algn="l" defTabSz="1219162" rtl="0" eaLnBrk="1" latinLnBrk="0" hangingPunct="1">
        <a:defRPr sz="2400" kern="1200">
          <a:solidFill>
            <a:schemeClr val="tx1"/>
          </a:solidFill>
          <a:latin typeface="+mn-lt"/>
          <a:ea typeface="+mn-ea"/>
          <a:cs typeface="+mn-cs"/>
        </a:defRPr>
      </a:lvl2pPr>
      <a:lvl3pPr marL="1219162" algn="l" defTabSz="1219162" rtl="0" eaLnBrk="1" latinLnBrk="0" hangingPunct="1">
        <a:defRPr sz="2400" kern="1200">
          <a:solidFill>
            <a:schemeClr val="tx1"/>
          </a:solidFill>
          <a:latin typeface="+mn-lt"/>
          <a:ea typeface="+mn-ea"/>
          <a:cs typeface="+mn-cs"/>
        </a:defRPr>
      </a:lvl3pPr>
      <a:lvl4pPr marL="1828743" algn="l" defTabSz="1219162" rtl="0" eaLnBrk="1" latinLnBrk="0" hangingPunct="1">
        <a:defRPr sz="2400" kern="1200">
          <a:solidFill>
            <a:schemeClr val="tx1"/>
          </a:solidFill>
          <a:latin typeface="+mn-lt"/>
          <a:ea typeface="+mn-ea"/>
          <a:cs typeface="+mn-cs"/>
        </a:defRPr>
      </a:lvl4pPr>
      <a:lvl5pPr marL="2438323" algn="l" defTabSz="1219162" rtl="0" eaLnBrk="1" latinLnBrk="0" hangingPunct="1">
        <a:defRPr sz="2400" kern="1200">
          <a:solidFill>
            <a:schemeClr val="tx1"/>
          </a:solidFill>
          <a:latin typeface="+mn-lt"/>
          <a:ea typeface="+mn-ea"/>
          <a:cs typeface="+mn-cs"/>
        </a:defRPr>
      </a:lvl5pPr>
      <a:lvl6pPr marL="3047904" algn="l" defTabSz="1219162" rtl="0" eaLnBrk="1" latinLnBrk="0" hangingPunct="1">
        <a:defRPr sz="2400" kern="1200">
          <a:solidFill>
            <a:schemeClr val="tx1"/>
          </a:solidFill>
          <a:latin typeface="+mn-lt"/>
          <a:ea typeface="+mn-ea"/>
          <a:cs typeface="+mn-cs"/>
        </a:defRPr>
      </a:lvl6pPr>
      <a:lvl7pPr marL="3657485" algn="l" defTabSz="1219162" rtl="0" eaLnBrk="1" latinLnBrk="0" hangingPunct="1">
        <a:defRPr sz="2400" kern="1200">
          <a:solidFill>
            <a:schemeClr val="tx1"/>
          </a:solidFill>
          <a:latin typeface="+mn-lt"/>
          <a:ea typeface="+mn-ea"/>
          <a:cs typeface="+mn-cs"/>
        </a:defRPr>
      </a:lvl7pPr>
      <a:lvl8pPr marL="4267066" algn="l" defTabSz="1219162" rtl="0" eaLnBrk="1" latinLnBrk="0" hangingPunct="1">
        <a:defRPr sz="2400" kern="1200">
          <a:solidFill>
            <a:schemeClr val="tx1"/>
          </a:solidFill>
          <a:latin typeface="+mn-lt"/>
          <a:ea typeface="+mn-ea"/>
          <a:cs typeface="+mn-cs"/>
        </a:defRPr>
      </a:lvl8pPr>
      <a:lvl9pPr marL="4876646" algn="l" defTabSz="1219162"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52.xml"/><Relationship Id="rId5" Type="http://schemas.openxmlformats.org/officeDocument/2006/relationships/image" Target="../media/image118.png"/><Relationship Id="rId4" Type="http://schemas.openxmlformats.org/officeDocument/2006/relationships/image" Target="../media/image117.png"/></Relationships>
</file>

<file path=ppt/slides/_rels/slide10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07.png"/><Relationship Id="rId1" Type="http://schemas.openxmlformats.org/officeDocument/2006/relationships/slideLayout" Target="../slideLayouts/slideLayout52.xml"/><Relationship Id="rId4" Type="http://schemas.openxmlformats.org/officeDocument/2006/relationships/image" Target="../media/image120.jpg"/></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07.png"/><Relationship Id="rId1" Type="http://schemas.openxmlformats.org/officeDocument/2006/relationships/slideLayout" Target="../slideLayouts/slideLayout52.xml"/><Relationship Id="rId4" Type="http://schemas.openxmlformats.org/officeDocument/2006/relationships/image" Target="../media/image122.png"/></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23.png"/><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07.png"/><Relationship Id="rId1" Type="http://schemas.openxmlformats.org/officeDocument/2006/relationships/slideLayout" Target="../slideLayouts/slideLayout52.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8.gif"/><Relationship Id="rId1" Type="http://schemas.openxmlformats.org/officeDocument/2006/relationships/slideLayout" Target="../slideLayouts/slideLayout54.xml"/></Relationships>
</file>

<file path=ppt/slides/_rels/slide1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52.xml"/><Relationship Id="rId5" Type="http://schemas.openxmlformats.org/officeDocument/2006/relationships/image" Target="../media/image131.png"/><Relationship Id="rId4" Type="http://schemas.openxmlformats.org/officeDocument/2006/relationships/image" Target="../media/image130.png"/></Relationships>
</file>

<file path=ppt/slides/_rels/slide1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133.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2" Type="http://schemas.openxmlformats.org/officeDocument/2006/relationships/image" Target="../media/image134.gif"/><Relationship Id="rId1" Type="http://schemas.openxmlformats.org/officeDocument/2006/relationships/slideLayout" Target="../slideLayouts/slideLayout5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5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5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3.xml.rels><?xml version="1.0" encoding="UTF-8" standalone="yes"?>
<Relationships xmlns="http://schemas.openxmlformats.org/package/2006/relationships"><Relationship Id="rId3" Type="http://schemas.openxmlformats.org/officeDocument/2006/relationships/hyperlink" Target="http://jalammar.github.io/illustrated-transformer/" TargetMode="External"/><Relationship Id="rId2" Type="http://schemas.openxmlformats.org/officeDocument/2006/relationships/hyperlink" Target="https://www.bilibili.com/video/BV1Wv411h7kN?p=23"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3.png"/><Relationship Id="rId4" Type="http://schemas.openxmlformats.org/officeDocument/2006/relationships/image" Target="../media/image460.png"/></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image" Target="../media/image109.png"/><Relationship Id="rId4" Type="http://schemas.openxmlformats.org/officeDocument/2006/relationships/image" Target="../media/image108.png"/></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07.png"/><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image" Target="../media/image114.png"/><Relationship Id="rId4" Type="http://schemas.openxmlformats.org/officeDocument/2006/relationships/image" Target="../media/image113.png"/></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52.xml"/><Relationship Id="rId5" Type="http://schemas.openxmlformats.org/officeDocument/2006/relationships/image" Target="../media/image116.jpg"/><Relationship Id="rId4" Type="http://schemas.openxmlformats.org/officeDocument/2006/relationships/image" Target="../media/image1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1CFA3-8C30-45E2-BED4-E51026C285DB}"/>
              </a:ext>
            </a:extLst>
          </p:cNvPr>
          <p:cNvSpPr>
            <a:spLocks noGrp="1"/>
          </p:cNvSpPr>
          <p:nvPr>
            <p:ph type="ctrTitle"/>
          </p:nvPr>
        </p:nvSpPr>
        <p:spPr/>
        <p:txBody>
          <a:bodyPr/>
          <a:lstStyle/>
          <a:p>
            <a:r>
              <a:rPr lang="zh-CN" altLang="en-US" dirty="0"/>
              <a:t>人工智能引论</a:t>
            </a:r>
          </a:p>
        </p:txBody>
      </p:sp>
      <p:sp>
        <p:nvSpPr>
          <p:cNvPr id="3" name="副标题 2">
            <a:extLst>
              <a:ext uri="{FF2B5EF4-FFF2-40B4-BE49-F238E27FC236}">
                <a16:creationId xmlns:a16="http://schemas.microsoft.com/office/drawing/2014/main" id="{20B11BE8-2FC7-4492-ABFF-1571F534424B}"/>
              </a:ext>
            </a:extLst>
          </p:cNvPr>
          <p:cNvSpPr>
            <a:spLocks noGrp="1"/>
          </p:cNvSpPr>
          <p:nvPr>
            <p:ph type="subTitle" idx="1"/>
          </p:nvPr>
        </p:nvSpPr>
        <p:spPr/>
        <p:txBody>
          <a:bodyPr/>
          <a:lstStyle/>
          <a:p>
            <a:endParaRPr lang="en-US" altLang="zh-CN" dirty="0"/>
          </a:p>
          <a:p>
            <a:r>
              <a:rPr lang="zh-CN" altLang="en-US" dirty="0"/>
              <a:t>宋睿华</a:t>
            </a:r>
            <a:endParaRPr lang="en-US" altLang="zh-CN" dirty="0"/>
          </a:p>
          <a:p>
            <a:r>
              <a:rPr lang="zh-CN" altLang="en-US" dirty="0"/>
              <a:t>中国人民大学人工智能学院</a:t>
            </a:r>
          </a:p>
        </p:txBody>
      </p:sp>
    </p:spTree>
    <p:extLst>
      <p:ext uri="{BB962C8B-B14F-4D97-AF65-F5344CB8AC3E}">
        <p14:creationId xmlns:p14="http://schemas.microsoft.com/office/powerpoint/2010/main" val="2698438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C44272B-4E20-43BE-97DD-7E3E1E5EAD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6906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2F862BED-0899-28B3-238A-95D5394BD0DF}"/>
              </a:ext>
            </a:extLst>
          </p:cNvPr>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normAutofit/>
          </a:bodyPr>
          <a:lstStyle/>
          <a:p>
            <a:r>
              <a:rPr lang="en-US" altLang="zh-CN" dirty="0" err="1"/>
              <a:t>ChatGPT</a:t>
            </a:r>
            <a:r>
              <a:rPr lang="zh-CN" altLang="en-US" dirty="0"/>
              <a:t>的训练：人类撰写提示和优质答案</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30734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7" name="图片 6">
            <a:extLst>
              <a:ext uri="{FF2B5EF4-FFF2-40B4-BE49-F238E27FC236}">
                <a16:creationId xmlns:a16="http://schemas.microsoft.com/office/drawing/2014/main" id="{8129A2C1-39C1-89F4-C58C-9FF3488A87B6}"/>
              </a:ext>
            </a:extLst>
          </p:cNvPr>
          <p:cNvPicPr>
            <a:picLocks noChangeAspect="1"/>
          </p:cNvPicPr>
          <p:nvPr/>
        </p:nvPicPr>
        <p:blipFill rotWithShape="1">
          <a:blip r:embed="rId4"/>
          <a:srcRect l="36389" t="26068" r="12222" b="16647"/>
          <a:stretch/>
        </p:blipFill>
        <p:spPr>
          <a:xfrm>
            <a:off x="726474" y="1727200"/>
            <a:ext cx="7226300" cy="4531086"/>
          </a:xfrm>
          <a:prstGeom prst="rect">
            <a:avLst/>
          </a:prstGeom>
        </p:spPr>
      </p:pic>
      <p:pic>
        <p:nvPicPr>
          <p:cNvPr id="14" name="图片 13">
            <a:extLst>
              <a:ext uri="{FF2B5EF4-FFF2-40B4-BE49-F238E27FC236}">
                <a16:creationId xmlns:a16="http://schemas.microsoft.com/office/drawing/2014/main" id="{925D944C-9447-9670-8C17-4AC9FDED1D26}"/>
              </a:ext>
            </a:extLst>
          </p:cNvPr>
          <p:cNvPicPr>
            <a:picLocks noChangeAspect="1"/>
          </p:cNvPicPr>
          <p:nvPr/>
        </p:nvPicPr>
        <p:blipFill rotWithShape="1">
          <a:blip r:embed="rId5"/>
          <a:srcRect l="36389" t="47037" r="11806" b="47037"/>
          <a:stretch/>
        </p:blipFill>
        <p:spPr>
          <a:xfrm>
            <a:off x="726474" y="1304722"/>
            <a:ext cx="7355517" cy="473278"/>
          </a:xfrm>
          <a:prstGeom prst="rect">
            <a:avLst/>
          </a:prstGeom>
        </p:spPr>
      </p:pic>
      <p:sp>
        <p:nvSpPr>
          <p:cNvPr id="15" name="矩形: 圆角 14">
            <a:extLst>
              <a:ext uri="{FF2B5EF4-FFF2-40B4-BE49-F238E27FC236}">
                <a16:creationId xmlns:a16="http://schemas.microsoft.com/office/drawing/2014/main" id="{D522278D-71D8-7174-4A25-B8A272E1F624}"/>
              </a:ext>
            </a:extLst>
          </p:cNvPr>
          <p:cNvSpPr/>
          <p:nvPr/>
        </p:nvSpPr>
        <p:spPr>
          <a:xfrm>
            <a:off x="9169400" y="4521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Tree>
    <p:extLst>
      <p:ext uri="{BB962C8B-B14F-4D97-AF65-F5344CB8AC3E}">
        <p14:creationId xmlns:p14="http://schemas.microsoft.com/office/powerpoint/2010/main" val="2814840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头脑风暴</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32766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4" name="图片 3">
            <a:extLst>
              <a:ext uri="{FF2B5EF4-FFF2-40B4-BE49-F238E27FC236}">
                <a16:creationId xmlns:a16="http://schemas.microsoft.com/office/drawing/2014/main" id="{F299BCE8-6AA8-1CC8-E3F5-477F0EFB1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229" y="1183342"/>
            <a:ext cx="2553826" cy="5526741"/>
          </a:xfrm>
          <a:prstGeom prst="rect">
            <a:avLst/>
          </a:prstGeom>
        </p:spPr>
      </p:pic>
      <p:pic>
        <p:nvPicPr>
          <p:cNvPr id="7" name="图片 6">
            <a:extLst>
              <a:ext uri="{FF2B5EF4-FFF2-40B4-BE49-F238E27FC236}">
                <a16:creationId xmlns:a16="http://schemas.microsoft.com/office/drawing/2014/main" id="{478641EC-AA9E-D458-73BE-EAAEF2168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6379" y="1183342"/>
            <a:ext cx="2553826" cy="5526742"/>
          </a:xfrm>
          <a:prstGeom prst="rect">
            <a:avLst/>
          </a:prstGeom>
        </p:spPr>
      </p:pic>
    </p:spTree>
    <p:extLst>
      <p:ext uri="{BB962C8B-B14F-4D97-AF65-F5344CB8AC3E}">
        <p14:creationId xmlns:p14="http://schemas.microsoft.com/office/powerpoint/2010/main" val="6903799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头脑风暴</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32766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grpSp>
        <p:nvGrpSpPr>
          <p:cNvPr id="9" name="组合 8">
            <a:extLst>
              <a:ext uri="{FF2B5EF4-FFF2-40B4-BE49-F238E27FC236}">
                <a16:creationId xmlns:a16="http://schemas.microsoft.com/office/drawing/2014/main" id="{2C78E5C1-AD47-52BA-89D5-B90BCE366DD5}"/>
              </a:ext>
            </a:extLst>
          </p:cNvPr>
          <p:cNvGrpSpPr/>
          <p:nvPr/>
        </p:nvGrpSpPr>
        <p:grpSpPr>
          <a:xfrm>
            <a:off x="837453" y="2341825"/>
            <a:ext cx="7003627" cy="2275951"/>
            <a:chOff x="2158999" y="3886199"/>
            <a:chExt cx="14007253" cy="4551902"/>
          </a:xfrm>
        </p:grpSpPr>
        <p:pic>
          <p:nvPicPr>
            <p:cNvPr id="6" name="图片 5">
              <a:extLst>
                <a:ext uri="{FF2B5EF4-FFF2-40B4-BE49-F238E27FC236}">
                  <a16:creationId xmlns:a16="http://schemas.microsoft.com/office/drawing/2014/main" id="{BCF616DF-9403-24C2-74CC-9609F6F57FE6}"/>
                </a:ext>
              </a:extLst>
            </p:cNvPr>
            <p:cNvPicPr>
              <a:picLocks noChangeAspect="1"/>
            </p:cNvPicPr>
            <p:nvPr/>
          </p:nvPicPr>
          <p:blipFill rotWithShape="1">
            <a:blip r:embed="rId3"/>
            <a:srcRect l="36250" t="33704" r="11527" b="40033"/>
            <a:stretch/>
          </p:blipFill>
          <p:spPr>
            <a:xfrm>
              <a:off x="2158999" y="3886199"/>
              <a:ext cx="14007253" cy="3962399"/>
            </a:xfrm>
            <a:prstGeom prst="rect">
              <a:avLst/>
            </a:prstGeom>
          </p:spPr>
        </p:pic>
        <p:pic>
          <p:nvPicPr>
            <p:cNvPr id="8" name="图片 7">
              <a:extLst>
                <a:ext uri="{FF2B5EF4-FFF2-40B4-BE49-F238E27FC236}">
                  <a16:creationId xmlns:a16="http://schemas.microsoft.com/office/drawing/2014/main" id="{35494C5E-208A-6CBA-FBF3-9D050826D73C}"/>
                </a:ext>
              </a:extLst>
            </p:cNvPr>
            <p:cNvPicPr>
              <a:picLocks noChangeAspect="1"/>
            </p:cNvPicPr>
            <p:nvPr/>
          </p:nvPicPr>
          <p:blipFill rotWithShape="1">
            <a:blip r:embed="rId4"/>
            <a:srcRect l="37223" t="45803" r="12638" b="50247"/>
            <a:stretch/>
          </p:blipFill>
          <p:spPr>
            <a:xfrm>
              <a:off x="2539999" y="7848599"/>
              <a:ext cx="13300635" cy="589502"/>
            </a:xfrm>
            <a:prstGeom prst="rect">
              <a:avLst/>
            </a:prstGeom>
          </p:spPr>
        </p:pic>
      </p:grpSp>
    </p:spTree>
    <p:extLst>
      <p:ext uri="{BB962C8B-B14F-4D97-AF65-F5344CB8AC3E}">
        <p14:creationId xmlns:p14="http://schemas.microsoft.com/office/powerpoint/2010/main" val="2238909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94BB-C9BB-A0B8-FC57-4FD7D960A065}"/>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改写</a:t>
            </a:r>
          </a:p>
        </p:txBody>
      </p:sp>
      <p:pic>
        <p:nvPicPr>
          <p:cNvPr id="5" name="图片 4">
            <a:extLst>
              <a:ext uri="{FF2B5EF4-FFF2-40B4-BE49-F238E27FC236}">
                <a16:creationId xmlns:a16="http://schemas.microsoft.com/office/drawing/2014/main" id="{2265C18B-F943-9B17-D327-B2E97594828B}"/>
              </a:ext>
            </a:extLst>
          </p:cNvPr>
          <p:cNvPicPr>
            <a:picLocks noChangeAspect="1"/>
          </p:cNvPicPr>
          <p:nvPr/>
        </p:nvPicPr>
        <p:blipFill rotWithShape="1">
          <a:blip r:embed="rId2">
            <a:extLst>
              <a:ext uri="{28A0092B-C50C-407E-A947-70E740481C1C}">
                <a14:useLocalDpi xmlns:a14="http://schemas.microsoft.com/office/drawing/2010/main" val="0"/>
              </a:ext>
            </a:extLst>
          </a:blip>
          <a:srcRect l="30500" t="33890" r="34692" b="7954"/>
          <a:stretch/>
        </p:blipFill>
        <p:spPr>
          <a:xfrm>
            <a:off x="1027515" y="1066800"/>
            <a:ext cx="6008285" cy="5646583"/>
          </a:xfrm>
          <a:prstGeom prst="rect">
            <a:avLst/>
          </a:prstGeom>
        </p:spPr>
      </p:pic>
      <p:pic>
        <p:nvPicPr>
          <p:cNvPr id="6" name="图片 5">
            <a:extLst>
              <a:ext uri="{FF2B5EF4-FFF2-40B4-BE49-F238E27FC236}">
                <a16:creationId xmlns:a16="http://schemas.microsoft.com/office/drawing/2014/main" id="{A196BA60-3A1F-230C-4333-16A102764A21}"/>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7" name="矩形: 圆角 6">
            <a:extLst>
              <a:ext uri="{FF2B5EF4-FFF2-40B4-BE49-F238E27FC236}">
                <a16:creationId xmlns:a16="http://schemas.microsoft.com/office/drawing/2014/main" id="{3CDA93E4-651A-EED8-C638-32CB80A9E9EC}"/>
              </a:ext>
            </a:extLst>
          </p:cNvPr>
          <p:cNvSpPr/>
          <p:nvPr/>
        </p:nvSpPr>
        <p:spPr>
          <a:xfrm>
            <a:off x="9144000" y="36957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
        <p:nvSpPr>
          <p:cNvPr id="8" name="矩形: 圆角 7">
            <a:extLst>
              <a:ext uri="{FF2B5EF4-FFF2-40B4-BE49-F238E27FC236}">
                <a16:creationId xmlns:a16="http://schemas.microsoft.com/office/drawing/2014/main" id="{A2B5FD1C-B838-02CF-91B7-EBACEBE574C8}"/>
              </a:ext>
            </a:extLst>
          </p:cNvPr>
          <p:cNvSpPr/>
          <p:nvPr/>
        </p:nvSpPr>
        <p:spPr>
          <a:xfrm>
            <a:off x="5359400" y="1765300"/>
            <a:ext cx="330200" cy="2667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
        <p:nvSpPr>
          <p:cNvPr id="9" name="矩形: 圆角 8">
            <a:extLst>
              <a:ext uri="{FF2B5EF4-FFF2-40B4-BE49-F238E27FC236}">
                <a16:creationId xmlns:a16="http://schemas.microsoft.com/office/drawing/2014/main" id="{65B66230-717F-2A51-4F6E-EBD35C2BD3C4}"/>
              </a:ext>
            </a:extLst>
          </p:cNvPr>
          <p:cNvSpPr/>
          <p:nvPr/>
        </p:nvSpPr>
        <p:spPr>
          <a:xfrm>
            <a:off x="2260600" y="3898900"/>
            <a:ext cx="177800" cy="3175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Tree>
    <p:extLst>
      <p:ext uri="{BB962C8B-B14F-4D97-AF65-F5344CB8AC3E}">
        <p14:creationId xmlns:p14="http://schemas.microsoft.com/office/powerpoint/2010/main" val="37949592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194BB-C9BB-A0B8-FC57-4FD7D960A065}"/>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改写</a:t>
            </a:r>
          </a:p>
        </p:txBody>
      </p:sp>
      <p:pic>
        <p:nvPicPr>
          <p:cNvPr id="6" name="图片 5">
            <a:extLst>
              <a:ext uri="{FF2B5EF4-FFF2-40B4-BE49-F238E27FC236}">
                <a16:creationId xmlns:a16="http://schemas.microsoft.com/office/drawing/2014/main" id="{A196BA60-3A1F-230C-4333-16A102764A21}"/>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7" name="矩形: 圆角 6">
            <a:extLst>
              <a:ext uri="{FF2B5EF4-FFF2-40B4-BE49-F238E27FC236}">
                <a16:creationId xmlns:a16="http://schemas.microsoft.com/office/drawing/2014/main" id="{3CDA93E4-651A-EED8-C638-32CB80A9E9EC}"/>
              </a:ext>
            </a:extLst>
          </p:cNvPr>
          <p:cNvSpPr/>
          <p:nvPr/>
        </p:nvSpPr>
        <p:spPr>
          <a:xfrm>
            <a:off x="9144000" y="36957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4" name="图片 3">
            <a:extLst>
              <a:ext uri="{FF2B5EF4-FFF2-40B4-BE49-F238E27FC236}">
                <a16:creationId xmlns:a16="http://schemas.microsoft.com/office/drawing/2014/main" id="{BF397789-743A-6DAA-6D7E-F0D554629C91}"/>
              </a:ext>
            </a:extLst>
          </p:cNvPr>
          <p:cNvPicPr>
            <a:picLocks noChangeAspect="1"/>
          </p:cNvPicPr>
          <p:nvPr/>
        </p:nvPicPr>
        <p:blipFill rotWithShape="1">
          <a:blip r:embed="rId3"/>
          <a:srcRect l="37222" t="27037" r="13088" b="13210"/>
          <a:stretch/>
        </p:blipFill>
        <p:spPr>
          <a:xfrm>
            <a:off x="1200150" y="1856403"/>
            <a:ext cx="6727224" cy="4550340"/>
          </a:xfrm>
          <a:prstGeom prst="rect">
            <a:avLst/>
          </a:prstGeom>
        </p:spPr>
      </p:pic>
      <p:pic>
        <p:nvPicPr>
          <p:cNvPr id="10" name="图片 9">
            <a:extLst>
              <a:ext uri="{FF2B5EF4-FFF2-40B4-BE49-F238E27FC236}">
                <a16:creationId xmlns:a16="http://schemas.microsoft.com/office/drawing/2014/main" id="{12B8D0F5-B5FA-4E7A-B64C-F60C8162579C}"/>
              </a:ext>
            </a:extLst>
          </p:cNvPr>
          <p:cNvPicPr>
            <a:picLocks noChangeAspect="1"/>
          </p:cNvPicPr>
          <p:nvPr/>
        </p:nvPicPr>
        <p:blipFill rotWithShape="1">
          <a:blip r:embed="rId4"/>
          <a:srcRect l="36389" t="47037" r="11806" b="47037"/>
          <a:stretch/>
        </p:blipFill>
        <p:spPr>
          <a:xfrm>
            <a:off x="1158274" y="1459526"/>
            <a:ext cx="6923409" cy="445475"/>
          </a:xfrm>
          <a:prstGeom prst="rect">
            <a:avLst/>
          </a:prstGeom>
        </p:spPr>
      </p:pic>
    </p:spTree>
    <p:extLst>
      <p:ext uri="{BB962C8B-B14F-4D97-AF65-F5344CB8AC3E}">
        <p14:creationId xmlns:p14="http://schemas.microsoft.com/office/powerpoint/2010/main" val="3893950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B3C50-BCDC-640C-10E3-9E6FE320BE4B}"/>
              </a:ext>
            </a:extLst>
          </p:cNvPr>
          <p:cNvSpPr>
            <a:spLocks noGrp="1"/>
          </p:cNvSpPr>
          <p:nvPr>
            <p:ph type="title"/>
          </p:nvPr>
        </p:nvSpPr>
        <p:spPr/>
        <p:txBody>
          <a:bodyPr/>
          <a:lstStyle/>
          <a:p>
            <a:r>
              <a:rPr lang="en-US" altLang="zh-CN" dirty="0" err="1"/>
              <a:t>ChatGPT</a:t>
            </a:r>
            <a:r>
              <a:rPr lang="zh-CN" altLang="en-US" dirty="0"/>
              <a:t>：社会化的大型语言模型</a:t>
            </a:r>
          </a:p>
        </p:txBody>
      </p:sp>
      <p:pic>
        <p:nvPicPr>
          <p:cNvPr id="4" name="图片 3">
            <a:extLst>
              <a:ext uri="{FF2B5EF4-FFF2-40B4-BE49-F238E27FC236}">
                <a16:creationId xmlns:a16="http://schemas.microsoft.com/office/drawing/2014/main" id="{C3706AF5-7E0E-4CA9-7C99-7BF2854D4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095" y="1215489"/>
            <a:ext cx="8661098" cy="5219392"/>
          </a:xfrm>
          <a:prstGeom prst="rect">
            <a:avLst/>
          </a:prstGeom>
        </p:spPr>
      </p:pic>
    </p:spTree>
    <p:extLst>
      <p:ext uri="{BB962C8B-B14F-4D97-AF65-F5344CB8AC3E}">
        <p14:creationId xmlns:p14="http://schemas.microsoft.com/office/powerpoint/2010/main" val="346120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709F803-C316-E47C-9A2F-A8E4CE4C2F41}"/>
              </a:ext>
            </a:extLst>
          </p:cNvPr>
          <p:cNvSpPr/>
          <p:nvPr/>
        </p:nvSpPr>
        <p:spPr>
          <a:xfrm>
            <a:off x="325971" y="2155520"/>
            <a:ext cx="2504580" cy="31970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8" name="矩形 7">
            <a:extLst>
              <a:ext uri="{FF2B5EF4-FFF2-40B4-BE49-F238E27FC236}">
                <a16:creationId xmlns:a16="http://schemas.microsoft.com/office/drawing/2014/main" id="{E6D2A31C-5273-D968-5E7F-DD937920D5C1}"/>
              </a:ext>
            </a:extLst>
          </p:cNvPr>
          <p:cNvSpPr/>
          <p:nvPr/>
        </p:nvSpPr>
        <p:spPr>
          <a:xfrm>
            <a:off x="325971" y="1520946"/>
            <a:ext cx="2504580" cy="634574"/>
          </a:xfrm>
          <a:prstGeom prst="rect">
            <a:avLst/>
          </a:prstGeom>
          <a:solidFill>
            <a:srgbClr val="FAEA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1" name="矩形 20">
            <a:extLst>
              <a:ext uri="{FF2B5EF4-FFF2-40B4-BE49-F238E27FC236}">
                <a16:creationId xmlns:a16="http://schemas.microsoft.com/office/drawing/2014/main" id="{9E9C518A-81D7-B142-2E7A-8922632D3AB4}"/>
              </a:ext>
            </a:extLst>
          </p:cNvPr>
          <p:cNvSpPr/>
          <p:nvPr/>
        </p:nvSpPr>
        <p:spPr>
          <a:xfrm>
            <a:off x="3334942" y="2155520"/>
            <a:ext cx="2504580" cy="31970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2" name="矩形 21">
            <a:extLst>
              <a:ext uri="{FF2B5EF4-FFF2-40B4-BE49-F238E27FC236}">
                <a16:creationId xmlns:a16="http://schemas.microsoft.com/office/drawing/2014/main" id="{491D6E2A-A283-98D0-D862-A36066DF0053}"/>
              </a:ext>
            </a:extLst>
          </p:cNvPr>
          <p:cNvSpPr/>
          <p:nvPr/>
        </p:nvSpPr>
        <p:spPr>
          <a:xfrm>
            <a:off x="3334942" y="1520946"/>
            <a:ext cx="2504580" cy="634574"/>
          </a:xfrm>
          <a:prstGeom prst="rect">
            <a:avLst/>
          </a:prstGeom>
          <a:solidFill>
            <a:srgbClr val="FAEA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3" name="矩形 22">
            <a:extLst>
              <a:ext uri="{FF2B5EF4-FFF2-40B4-BE49-F238E27FC236}">
                <a16:creationId xmlns:a16="http://schemas.microsoft.com/office/drawing/2014/main" id="{D6EF4C87-3612-F695-6331-4E9A53B4A082}"/>
              </a:ext>
            </a:extLst>
          </p:cNvPr>
          <p:cNvSpPr/>
          <p:nvPr/>
        </p:nvSpPr>
        <p:spPr>
          <a:xfrm>
            <a:off x="6343913" y="2155520"/>
            <a:ext cx="2504580" cy="31970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4" name="矩形 23">
            <a:extLst>
              <a:ext uri="{FF2B5EF4-FFF2-40B4-BE49-F238E27FC236}">
                <a16:creationId xmlns:a16="http://schemas.microsoft.com/office/drawing/2014/main" id="{B826E965-5F4A-3448-DD43-7F831452330F}"/>
              </a:ext>
            </a:extLst>
          </p:cNvPr>
          <p:cNvSpPr/>
          <p:nvPr/>
        </p:nvSpPr>
        <p:spPr>
          <a:xfrm>
            <a:off x="6343913" y="1520946"/>
            <a:ext cx="2504580" cy="634574"/>
          </a:xfrm>
          <a:prstGeom prst="rect">
            <a:avLst/>
          </a:prstGeom>
          <a:solidFill>
            <a:srgbClr val="FAEA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5" name="矩形 24">
            <a:extLst>
              <a:ext uri="{FF2B5EF4-FFF2-40B4-BE49-F238E27FC236}">
                <a16:creationId xmlns:a16="http://schemas.microsoft.com/office/drawing/2014/main" id="{9103E884-35CA-53CE-8844-3CFE11B07F94}"/>
              </a:ext>
            </a:extLst>
          </p:cNvPr>
          <p:cNvSpPr/>
          <p:nvPr/>
        </p:nvSpPr>
        <p:spPr>
          <a:xfrm>
            <a:off x="9352884" y="2155520"/>
            <a:ext cx="2504580" cy="31970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6" name="矩形 25">
            <a:extLst>
              <a:ext uri="{FF2B5EF4-FFF2-40B4-BE49-F238E27FC236}">
                <a16:creationId xmlns:a16="http://schemas.microsoft.com/office/drawing/2014/main" id="{D94D333C-C631-04CE-92F2-CBD42D5A6AF6}"/>
              </a:ext>
            </a:extLst>
          </p:cNvPr>
          <p:cNvSpPr/>
          <p:nvPr/>
        </p:nvSpPr>
        <p:spPr>
          <a:xfrm>
            <a:off x="9352884" y="1520946"/>
            <a:ext cx="2504580" cy="634574"/>
          </a:xfrm>
          <a:prstGeom prst="rect">
            <a:avLst/>
          </a:prstGeom>
          <a:solidFill>
            <a:srgbClr val="FAEA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7" name="文本框 26">
            <a:extLst>
              <a:ext uri="{FF2B5EF4-FFF2-40B4-BE49-F238E27FC236}">
                <a16:creationId xmlns:a16="http://schemas.microsoft.com/office/drawing/2014/main" id="{A9E86DC0-F68E-61EC-9CCE-7E38346D3108}"/>
              </a:ext>
            </a:extLst>
          </p:cNvPr>
          <p:cNvSpPr txBox="1"/>
          <p:nvPr/>
        </p:nvSpPr>
        <p:spPr>
          <a:xfrm>
            <a:off x="567464" y="3334007"/>
            <a:ext cx="2021594" cy="1519647"/>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从互联网的大量语料中训练语言模型</a:t>
            </a:r>
            <a:r>
              <a:rPr kumimoji="1" lang="en-US" altLang="zh-CN" sz="2000" dirty="0">
                <a:solidFill>
                  <a:prstClr val="black"/>
                </a:solidFill>
                <a:latin typeface="SimHei" panose="02010609060101010101" pitchFamily="49" charset="-122"/>
                <a:ea typeface="SimHei" panose="02010609060101010101" pitchFamily="49" charset="-122"/>
              </a:rPr>
              <a:t>GPT3</a:t>
            </a:r>
          </a:p>
        </p:txBody>
      </p:sp>
      <p:sp>
        <p:nvSpPr>
          <p:cNvPr id="28" name="文本框 27">
            <a:extLst>
              <a:ext uri="{FF2B5EF4-FFF2-40B4-BE49-F238E27FC236}">
                <a16:creationId xmlns:a16="http://schemas.microsoft.com/office/drawing/2014/main" id="{C3BC15D7-31BF-D710-1A7B-A0AE68410382}"/>
              </a:ext>
            </a:extLst>
          </p:cNvPr>
          <p:cNvSpPr txBox="1"/>
          <p:nvPr/>
        </p:nvSpPr>
        <p:spPr>
          <a:xfrm>
            <a:off x="567464" y="2183763"/>
            <a:ext cx="2021594" cy="519373"/>
          </a:xfrm>
          <a:prstGeom prst="rect">
            <a:avLst/>
          </a:prstGeom>
          <a:noFill/>
        </p:spPr>
        <p:txBody>
          <a:bodyPr wrap="square" rtlCol="0">
            <a:spAutoFit/>
          </a:bodyPr>
          <a:lstStyle/>
          <a:p>
            <a:pPr algn="ctr" defTabSz="457200">
              <a:lnSpc>
                <a:spcPts val="3900"/>
              </a:lnSpc>
            </a:pPr>
            <a:r>
              <a:rPr kumimoji="1" lang="zh-CN" altLang="en-US" sz="2400" dirty="0">
                <a:solidFill>
                  <a:srgbClr val="92D050"/>
                </a:solidFill>
                <a:latin typeface="SimHei" panose="02010609060101010101" pitchFamily="49" charset="-122"/>
                <a:ea typeface="SimHei" panose="02010609060101010101" pitchFamily="49" charset="-122"/>
              </a:rPr>
              <a:t>文字接龙</a:t>
            </a:r>
            <a:endParaRPr kumimoji="1" lang="en-US" altLang="zh-CN" sz="2400" dirty="0">
              <a:solidFill>
                <a:srgbClr val="92D050"/>
              </a:solidFill>
              <a:latin typeface="SimHei" panose="02010609060101010101" pitchFamily="49" charset="-122"/>
              <a:ea typeface="SimHei" panose="02010609060101010101" pitchFamily="49" charset="-122"/>
            </a:endParaRPr>
          </a:p>
        </p:txBody>
      </p:sp>
      <p:sp>
        <p:nvSpPr>
          <p:cNvPr id="29" name="文本框 28">
            <a:extLst>
              <a:ext uri="{FF2B5EF4-FFF2-40B4-BE49-F238E27FC236}">
                <a16:creationId xmlns:a16="http://schemas.microsoft.com/office/drawing/2014/main" id="{6B7648FB-9B9B-8CEB-8A68-7E4978F180F2}"/>
              </a:ext>
            </a:extLst>
          </p:cNvPr>
          <p:cNvSpPr txBox="1"/>
          <p:nvPr/>
        </p:nvSpPr>
        <p:spPr>
          <a:xfrm>
            <a:off x="1035844" y="1601630"/>
            <a:ext cx="1084834" cy="510717"/>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步骤一</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30" name="文本框 29">
            <a:extLst>
              <a:ext uri="{FF2B5EF4-FFF2-40B4-BE49-F238E27FC236}">
                <a16:creationId xmlns:a16="http://schemas.microsoft.com/office/drawing/2014/main" id="{DBFDF249-3706-58CD-373A-F4F704C731B9}"/>
              </a:ext>
            </a:extLst>
          </p:cNvPr>
          <p:cNvSpPr txBox="1"/>
          <p:nvPr/>
        </p:nvSpPr>
        <p:spPr>
          <a:xfrm>
            <a:off x="4044815" y="1601629"/>
            <a:ext cx="1084834" cy="510717"/>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步骤二</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31" name="文本框 30">
            <a:extLst>
              <a:ext uri="{FF2B5EF4-FFF2-40B4-BE49-F238E27FC236}">
                <a16:creationId xmlns:a16="http://schemas.microsoft.com/office/drawing/2014/main" id="{95132AB5-9329-C23E-4B15-88C9FB222A0E}"/>
              </a:ext>
            </a:extLst>
          </p:cNvPr>
          <p:cNvSpPr txBox="1"/>
          <p:nvPr/>
        </p:nvSpPr>
        <p:spPr>
          <a:xfrm>
            <a:off x="7053786" y="1601629"/>
            <a:ext cx="1084834" cy="510717"/>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步骤三</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32" name="文本框 31">
            <a:extLst>
              <a:ext uri="{FF2B5EF4-FFF2-40B4-BE49-F238E27FC236}">
                <a16:creationId xmlns:a16="http://schemas.microsoft.com/office/drawing/2014/main" id="{F193E843-9EF3-98D2-13B0-E3C1186FF84C}"/>
              </a:ext>
            </a:extLst>
          </p:cNvPr>
          <p:cNvSpPr txBox="1"/>
          <p:nvPr/>
        </p:nvSpPr>
        <p:spPr>
          <a:xfrm>
            <a:off x="10062757" y="1601629"/>
            <a:ext cx="1084834" cy="510717"/>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步骤四</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33" name="文本框 32">
            <a:extLst>
              <a:ext uri="{FF2B5EF4-FFF2-40B4-BE49-F238E27FC236}">
                <a16:creationId xmlns:a16="http://schemas.microsoft.com/office/drawing/2014/main" id="{DBB0D95D-60F4-3EA1-33E1-65F9F87F8029}"/>
              </a:ext>
            </a:extLst>
          </p:cNvPr>
          <p:cNvSpPr txBox="1"/>
          <p:nvPr/>
        </p:nvSpPr>
        <p:spPr>
          <a:xfrm>
            <a:off x="3475816" y="3298469"/>
            <a:ext cx="2263088" cy="2019784"/>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在</a:t>
            </a:r>
            <a:r>
              <a:rPr kumimoji="1" lang="en-US" altLang="zh-CN" sz="2000" dirty="0">
                <a:solidFill>
                  <a:prstClr val="black"/>
                </a:solidFill>
                <a:latin typeface="SimHei" panose="02010609060101010101" pitchFamily="49" charset="-122"/>
                <a:ea typeface="SimHei" panose="02010609060101010101" pitchFamily="49" charset="-122"/>
              </a:rPr>
              <a:t>GPT3</a:t>
            </a:r>
            <a:r>
              <a:rPr kumimoji="1" lang="zh-CN" altLang="en-US" sz="2000" dirty="0">
                <a:solidFill>
                  <a:prstClr val="black"/>
                </a:solidFill>
                <a:latin typeface="SimHei" panose="02010609060101010101" pitchFamily="49" charset="-122"/>
                <a:ea typeface="SimHei" panose="02010609060101010101" pitchFamily="49" charset="-122"/>
              </a:rPr>
              <a:t>基础上，利用人类标注监督数据微调得到模型</a:t>
            </a:r>
            <a:r>
              <a:rPr kumimoji="1" lang="en-US" altLang="zh-CN" sz="2000" dirty="0">
                <a:solidFill>
                  <a:prstClr val="black"/>
                </a:solidFill>
                <a:latin typeface="SimHei" panose="02010609060101010101" pitchFamily="49" charset="-122"/>
                <a:ea typeface="SimHei" panose="02010609060101010101" pitchFamily="49" charset="-122"/>
              </a:rPr>
              <a:t>SFT</a:t>
            </a:r>
          </a:p>
        </p:txBody>
      </p:sp>
      <p:sp>
        <p:nvSpPr>
          <p:cNvPr id="35" name="右箭头 34">
            <a:extLst>
              <a:ext uri="{FF2B5EF4-FFF2-40B4-BE49-F238E27FC236}">
                <a16:creationId xmlns:a16="http://schemas.microsoft.com/office/drawing/2014/main" id="{ABFB69A3-CB05-899A-771D-9129941EFFC6}"/>
              </a:ext>
            </a:extLst>
          </p:cNvPr>
          <p:cNvSpPr/>
          <p:nvPr/>
        </p:nvSpPr>
        <p:spPr>
          <a:xfrm>
            <a:off x="2897938" y="3178098"/>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36" name="右箭头 35">
            <a:extLst>
              <a:ext uri="{FF2B5EF4-FFF2-40B4-BE49-F238E27FC236}">
                <a16:creationId xmlns:a16="http://schemas.microsoft.com/office/drawing/2014/main" id="{140648C0-8B15-D664-4759-2928938BC02A}"/>
              </a:ext>
            </a:extLst>
          </p:cNvPr>
          <p:cNvSpPr/>
          <p:nvPr/>
        </p:nvSpPr>
        <p:spPr>
          <a:xfrm>
            <a:off x="5921153" y="3176617"/>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37" name="右箭头 36">
            <a:extLst>
              <a:ext uri="{FF2B5EF4-FFF2-40B4-BE49-F238E27FC236}">
                <a16:creationId xmlns:a16="http://schemas.microsoft.com/office/drawing/2014/main" id="{41103216-D19F-7BA0-38B8-951061D70176}"/>
              </a:ext>
            </a:extLst>
          </p:cNvPr>
          <p:cNvSpPr/>
          <p:nvPr/>
        </p:nvSpPr>
        <p:spPr>
          <a:xfrm>
            <a:off x="8905178" y="3176617"/>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39" name="文本框 38">
            <a:extLst>
              <a:ext uri="{FF2B5EF4-FFF2-40B4-BE49-F238E27FC236}">
                <a16:creationId xmlns:a16="http://schemas.microsoft.com/office/drawing/2014/main" id="{232E41B7-2942-EA68-DD74-4EFE58AA0469}"/>
              </a:ext>
            </a:extLst>
          </p:cNvPr>
          <p:cNvSpPr txBox="1"/>
          <p:nvPr/>
        </p:nvSpPr>
        <p:spPr>
          <a:xfrm>
            <a:off x="6517763" y="3284288"/>
            <a:ext cx="2248845" cy="2011128"/>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在</a:t>
            </a:r>
            <a:r>
              <a:rPr kumimoji="1" lang="en-US" altLang="zh-CN" sz="2000" dirty="0">
                <a:solidFill>
                  <a:prstClr val="black"/>
                </a:solidFill>
                <a:latin typeface="SimHei" panose="02010609060101010101" pitchFamily="49" charset="-122"/>
                <a:ea typeface="SimHei" panose="02010609060101010101" pitchFamily="49" charset="-122"/>
              </a:rPr>
              <a:t>SFT</a:t>
            </a:r>
            <a:r>
              <a:rPr kumimoji="1" lang="zh-CN" altLang="en-US" sz="2000" dirty="0">
                <a:solidFill>
                  <a:prstClr val="black"/>
                </a:solidFill>
                <a:latin typeface="SimHei" panose="02010609060101010101" pitchFamily="49" charset="-122"/>
                <a:ea typeface="SimHei" panose="02010609060101010101" pitchFamily="49" charset="-122"/>
              </a:rPr>
              <a:t>和人类标注的比较数据上得到模型</a:t>
            </a:r>
            <a:r>
              <a:rPr kumimoji="1" lang="en-US" altLang="zh-CN" sz="2000" dirty="0">
                <a:solidFill>
                  <a:prstClr val="black"/>
                </a:solidFill>
                <a:latin typeface="SimHei" panose="02010609060101010101" pitchFamily="49" charset="-122"/>
                <a:ea typeface="SimHei" panose="02010609060101010101" pitchFamily="49" charset="-122"/>
              </a:rPr>
              <a:t>Reward Model(RM)</a:t>
            </a:r>
          </a:p>
        </p:txBody>
      </p:sp>
      <p:sp>
        <p:nvSpPr>
          <p:cNvPr id="40" name="文本框 39">
            <a:extLst>
              <a:ext uri="{FF2B5EF4-FFF2-40B4-BE49-F238E27FC236}">
                <a16:creationId xmlns:a16="http://schemas.microsoft.com/office/drawing/2014/main" id="{54BD8502-3A89-48A8-588F-9BD162D874B1}"/>
              </a:ext>
            </a:extLst>
          </p:cNvPr>
          <p:cNvSpPr txBox="1"/>
          <p:nvPr/>
        </p:nvSpPr>
        <p:spPr>
          <a:xfrm>
            <a:off x="9480751" y="3295907"/>
            <a:ext cx="2248845" cy="2011128"/>
          </a:xfrm>
          <a:prstGeom prst="rect">
            <a:avLst/>
          </a:prstGeom>
          <a:noFill/>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利用</a:t>
            </a:r>
            <a:r>
              <a:rPr kumimoji="1" lang="en-US" altLang="zh-CN" sz="2000" dirty="0">
                <a:solidFill>
                  <a:prstClr val="black"/>
                </a:solidFill>
                <a:latin typeface="SimHei" panose="02010609060101010101" pitchFamily="49" charset="-122"/>
                <a:ea typeface="SimHei" panose="02010609060101010101" pitchFamily="49" charset="-122"/>
              </a:rPr>
              <a:t>RM</a:t>
            </a:r>
            <a:r>
              <a:rPr kumimoji="1" lang="zh-CN" altLang="en-US" sz="2000" dirty="0">
                <a:solidFill>
                  <a:prstClr val="black"/>
                </a:solidFill>
                <a:latin typeface="SimHei" panose="02010609060101010101" pitchFamily="49" charset="-122"/>
                <a:ea typeface="SimHei" panose="02010609060101010101" pitchFamily="49" charset="-122"/>
              </a:rPr>
              <a:t>模型和强化学习方法继续训练</a:t>
            </a:r>
            <a:r>
              <a:rPr kumimoji="1" lang="en-US" altLang="zh-CN" sz="2000" dirty="0">
                <a:solidFill>
                  <a:prstClr val="black"/>
                </a:solidFill>
                <a:latin typeface="SimHei" panose="02010609060101010101" pitchFamily="49" charset="-122"/>
                <a:ea typeface="SimHei" panose="02010609060101010101" pitchFamily="49" charset="-122"/>
              </a:rPr>
              <a:t>SFT</a:t>
            </a:r>
            <a:r>
              <a:rPr kumimoji="1" lang="zh-CN" altLang="en-US" sz="2000" dirty="0">
                <a:solidFill>
                  <a:prstClr val="black"/>
                </a:solidFill>
                <a:latin typeface="SimHei" panose="02010609060101010101" pitchFamily="49" charset="-122"/>
                <a:ea typeface="SimHei" panose="02010609060101010101" pitchFamily="49" charset="-122"/>
              </a:rPr>
              <a:t>模型得到最终模型</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48" name="文本框 47">
            <a:extLst>
              <a:ext uri="{FF2B5EF4-FFF2-40B4-BE49-F238E27FC236}">
                <a16:creationId xmlns:a16="http://schemas.microsoft.com/office/drawing/2014/main" id="{76E3A098-9EE1-9B1E-BC0A-4453C4A52B7B}"/>
              </a:ext>
            </a:extLst>
          </p:cNvPr>
          <p:cNvSpPr txBox="1"/>
          <p:nvPr/>
        </p:nvSpPr>
        <p:spPr>
          <a:xfrm>
            <a:off x="735805" y="226701"/>
            <a:ext cx="2769744" cy="523220"/>
          </a:xfrm>
          <a:prstGeom prst="rect">
            <a:avLst/>
          </a:prstGeom>
          <a:noFill/>
        </p:spPr>
        <p:txBody>
          <a:bodyPr wrap="square">
            <a:spAutoFit/>
          </a:bodyPr>
          <a:lstStyle/>
          <a:p>
            <a:pPr defTabSz="457200"/>
            <a:r>
              <a:rPr kumimoji="1" lang="zh-CN" altLang="en-US" sz="2800" dirty="0">
                <a:solidFill>
                  <a:prstClr val="black"/>
                </a:solidFill>
                <a:latin typeface="SimHei" panose="02010609060101010101" pitchFamily="49" charset="-122"/>
                <a:ea typeface="SimHei" panose="02010609060101010101" pitchFamily="49" charset="-122"/>
              </a:rPr>
              <a:t>基本原理流程图</a:t>
            </a:r>
          </a:p>
        </p:txBody>
      </p:sp>
      <p:sp>
        <p:nvSpPr>
          <p:cNvPr id="2" name="文本框 1">
            <a:extLst>
              <a:ext uri="{FF2B5EF4-FFF2-40B4-BE49-F238E27FC236}">
                <a16:creationId xmlns:a16="http://schemas.microsoft.com/office/drawing/2014/main" id="{71F79C51-568D-4CEE-CC5D-06AA4E2C7095}"/>
              </a:ext>
            </a:extLst>
          </p:cNvPr>
          <p:cNvSpPr txBox="1"/>
          <p:nvPr/>
        </p:nvSpPr>
        <p:spPr>
          <a:xfrm>
            <a:off x="3564664" y="2183763"/>
            <a:ext cx="2021594" cy="1019510"/>
          </a:xfrm>
          <a:prstGeom prst="rect">
            <a:avLst/>
          </a:prstGeom>
          <a:noFill/>
        </p:spPr>
        <p:txBody>
          <a:bodyPr wrap="square" rtlCol="0">
            <a:spAutoFit/>
          </a:bodyPr>
          <a:lstStyle/>
          <a:p>
            <a:pPr algn="ctr" defTabSz="457200">
              <a:lnSpc>
                <a:spcPts val="3900"/>
              </a:lnSpc>
            </a:pPr>
            <a:r>
              <a:rPr kumimoji="1" lang="zh-CN" altLang="en-US" sz="2400" dirty="0">
                <a:solidFill>
                  <a:srgbClr val="00B050"/>
                </a:solidFill>
                <a:latin typeface="SimHei" panose="02010609060101010101" pitchFamily="49" charset="-122"/>
                <a:ea typeface="SimHei" panose="02010609060101010101" pitchFamily="49" charset="-122"/>
              </a:rPr>
              <a:t>人类老师引导文字接龙方向</a:t>
            </a:r>
            <a:endParaRPr kumimoji="1" lang="en-US" altLang="zh-CN" sz="2400" dirty="0">
              <a:solidFill>
                <a:srgbClr val="00B050"/>
              </a:solidFill>
              <a:latin typeface="SimHei" panose="02010609060101010101" pitchFamily="49" charset="-122"/>
              <a:ea typeface="SimHei" panose="02010609060101010101" pitchFamily="49" charset="-122"/>
            </a:endParaRPr>
          </a:p>
        </p:txBody>
      </p:sp>
      <p:sp>
        <p:nvSpPr>
          <p:cNvPr id="3" name="文本框 2">
            <a:extLst>
              <a:ext uri="{FF2B5EF4-FFF2-40B4-BE49-F238E27FC236}">
                <a16:creationId xmlns:a16="http://schemas.microsoft.com/office/drawing/2014/main" id="{A4E73B29-7EF7-4C8F-152C-8BF3EC02140C}"/>
              </a:ext>
            </a:extLst>
          </p:cNvPr>
          <p:cNvSpPr txBox="1"/>
          <p:nvPr/>
        </p:nvSpPr>
        <p:spPr>
          <a:xfrm>
            <a:off x="6610238" y="2157107"/>
            <a:ext cx="2021594" cy="1019510"/>
          </a:xfrm>
          <a:prstGeom prst="rect">
            <a:avLst/>
          </a:prstGeom>
          <a:noFill/>
        </p:spPr>
        <p:txBody>
          <a:bodyPr wrap="square" rtlCol="0">
            <a:spAutoFit/>
          </a:bodyPr>
          <a:lstStyle/>
          <a:p>
            <a:pPr algn="ctr" defTabSz="457200">
              <a:lnSpc>
                <a:spcPts val="3900"/>
              </a:lnSpc>
            </a:pPr>
            <a:r>
              <a:rPr kumimoji="1" lang="zh-CN" altLang="en-US" sz="2400" dirty="0">
                <a:solidFill>
                  <a:srgbClr val="00B0F0"/>
                </a:solidFill>
                <a:latin typeface="SimHei" panose="02010609060101010101" pitchFamily="49" charset="-122"/>
                <a:ea typeface="SimHei" panose="02010609060101010101" pitchFamily="49" charset="-122"/>
              </a:rPr>
              <a:t>模仿人类老师的喜好</a:t>
            </a:r>
            <a:endParaRPr kumimoji="1" lang="en-US" altLang="zh-CN" sz="2400" dirty="0">
              <a:solidFill>
                <a:srgbClr val="00B0F0"/>
              </a:solidFill>
              <a:latin typeface="SimHei" panose="02010609060101010101" pitchFamily="49" charset="-122"/>
              <a:ea typeface="SimHei" panose="02010609060101010101" pitchFamily="49" charset="-122"/>
            </a:endParaRPr>
          </a:p>
        </p:txBody>
      </p:sp>
      <p:sp>
        <p:nvSpPr>
          <p:cNvPr id="4" name="文本框 3">
            <a:extLst>
              <a:ext uri="{FF2B5EF4-FFF2-40B4-BE49-F238E27FC236}">
                <a16:creationId xmlns:a16="http://schemas.microsoft.com/office/drawing/2014/main" id="{CF2B1561-C5A2-CC20-513F-681CFA04446F}"/>
              </a:ext>
            </a:extLst>
          </p:cNvPr>
          <p:cNvSpPr txBox="1"/>
          <p:nvPr/>
        </p:nvSpPr>
        <p:spPr>
          <a:xfrm>
            <a:off x="9622564" y="2196463"/>
            <a:ext cx="2021594" cy="1019510"/>
          </a:xfrm>
          <a:prstGeom prst="rect">
            <a:avLst/>
          </a:prstGeom>
          <a:noFill/>
        </p:spPr>
        <p:txBody>
          <a:bodyPr wrap="square" rtlCol="0">
            <a:spAutoFit/>
          </a:bodyPr>
          <a:lstStyle/>
          <a:p>
            <a:pPr algn="ctr" defTabSz="457200">
              <a:lnSpc>
                <a:spcPts val="3900"/>
              </a:lnSpc>
            </a:pPr>
            <a:r>
              <a:rPr kumimoji="1" lang="zh-CN" altLang="en-US" sz="2400" dirty="0">
                <a:solidFill>
                  <a:srgbClr val="0070C0"/>
                </a:solidFill>
                <a:latin typeface="SimHei" panose="02010609060101010101" pitchFamily="49" charset="-122"/>
                <a:ea typeface="SimHei" panose="02010609060101010101" pitchFamily="49" charset="-122"/>
              </a:rPr>
              <a:t>强化学习向模拟老师学习</a:t>
            </a:r>
            <a:endParaRPr kumimoji="1" lang="en-US" altLang="zh-CN" sz="2400" dirty="0">
              <a:solidFill>
                <a:srgbClr val="0070C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1866202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71033B-14AF-0B98-6B69-D1E6E39A805F}"/>
              </a:ext>
            </a:extLst>
          </p:cNvPr>
          <p:cNvSpPr txBox="1"/>
          <p:nvPr/>
        </p:nvSpPr>
        <p:spPr>
          <a:xfrm>
            <a:off x="634399" y="230030"/>
            <a:ext cx="3721701" cy="532390"/>
          </a:xfrm>
          <a:prstGeom prst="rect">
            <a:avLst/>
          </a:prstGeom>
          <a:noFill/>
        </p:spPr>
        <p:txBody>
          <a:bodyPr wrap="square" rtlCol="0">
            <a:spAutoFit/>
          </a:bodyPr>
          <a:lstStyle/>
          <a:p>
            <a:pPr defTabSz="457200">
              <a:lnSpc>
                <a:spcPts val="3900"/>
              </a:lnSpc>
            </a:pPr>
            <a:r>
              <a:rPr kumimoji="1" lang="zh-CN" altLang="en-US" sz="3000" dirty="0">
                <a:solidFill>
                  <a:prstClr val="black"/>
                </a:solidFill>
                <a:latin typeface="SimHei" panose="02010609060101010101" pitchFamily="49" charset="-122"/>
                <a:ea typeface="SimHei" panose="02010609060101010101" pitchFamily="49" charset="-122"/>
              </a:rPr>
              <a:t>步骤一</a:t>
            </a:r>
            <a:r>
              <a:rPr kumimoji="1" lang="en-US" altLang="zh-CN" sz="3000" dirty="0">
                <a:solidFill>
                  <a:prstClr val="black"/>
                </a:solidFill>
                <a:latin typeface="SimHei" panose="02010609060101010101" pitchFamily="49" charset="-122"/>
                <a:ea typeface="SimHei" panose="02010609060101010101" pitchFamily="49" charset="-122"/>
              </a:rPr>
              <a:t>:</a:t>
            </a:r>
            <a:r>
              <a:rPr kumimoji="1" lang="zh-CN" altLang="en-US" sz="3000" dirty="0">
                <a:solidFill>
                  <a:prstClr val="black"/>
                </a:solidFill>
                <a:latin typeface="SimHei" panose="02010609060101010101" pitchFamily="49" charset="-122"/>
                <a:ea typeface="SimHei" panose="02010609060101010101" pitchFamily="49" charset="-122"/>
              </a:rPr>
              <a:t>文字接龙</a:t>
            </a:r>
            <a:endParaRPr kumimoji="1" lang="en-US" altLang="zh-CN" sz="3000" dirty="0">
              <a:solidFill>
                <a:prstClr val="black"/>
              </a:solidFill>
              <a:latin typeface="SimHei" panose="02010609060101010101" pitchFamily="49" charset="-122"/>
              <a:ea typeface="SimHei" panose="02010609060101010101" pitchFamily="49" charset="-122"/>
            </a:endParaRPr>
          </a:p>
        </p:txBody>
      </p:sp>
      <p:graphicFrame>
        <p:nvGraphicFramePr>
          <p:cNvPr id="7" name="表格 7">
            <a:extLst>
              <a:ext uri="{FF2B5EF4-FFF2-40B4-BE49-F238E27FC236}">
                <a16:creationId xmlns:a16="http://schemas.microsoft.com/office/drawing/2014/main" id="{73EDA6E0-B007-4B46-71F7-478E2CCD57AA}"/>
              </a:ext>
            </a:extLst>
          </p:cNvPr>
          <p:cNvGraphicFramePr>
            <a:graphicFrameLocks noGrp="1"/>
          </p:cNvGraphicFramePr>
          <p:nvPr/>
        </p:nvGraphicFramePr>
        <p:xfrm>
          <a:off x="1079500" y="4263954"/>
          <a:ext cx="4557442" cy="1874520"/>
        </p:xfrm>
        <a:graphic>
          <a:graphicData uri="http://schemas.openxmlformats.org/drawingml/2006/table">
            <a:tbl>
              <a:tblPr firstRow="1" bandRow="1">
                <a:tableStyleId>{5940675A-B579-460E-94D1-54222C63F5DA}</a:tableStyleId>
              </a:tblPr>
              <a:tblGrid>
                <a:gridCol w="2231751">
                  <a:extLst>
                    <a:ext uri="{9D8B030D-6E8A-4147-A177-3AD203B41FA5}">
                      <a16:colId xmlns:a16="http://schemas.microsoft.com/office/drawing/2014/main" val="1357156415"/>
                    </a:ext>
                  </a:extLst>
                </a:gridCol>
                <a:gridCol w="2325691">
                  <a:extLst>
                    <a:ext uri="{9D8B030D-6E8A-4147-A177-3AD203B41FA5}">
                      <a16:colId xmlns:a16="http://schemas.microsoft.com/office/drawing/2014/main" val="2219065941"/>
                    </a:ext>
                  </a:extLst>
                </a:gridCol>
              </a:tblGrid>
              <a:tr h="228600">
                <a:tc>
                  <a:txBody>
                    <a:bodyPr/>
                    <a:lstStyle/>
                    <a:p>
                      <a:r>
                        <a:rPr lang="zh-CN" altLang="en-US" sz="1200" b="1" dirty="0"/>
                        <a:t>输入</a:t>
                      </a:r>
                    </a:p>
                  </a:txBody>
                  <a:tcPr marL="45720" marR="45720" marT="22860" marB="22860"/>
                </a:tc>
                <a:tc>
                  <a:txBody>
                    <a:bodyPr/>
                    <a:lstStyle/>
                    <a:p>
                      <a:r>
                        <a:rPr lang="zh-CN" altLang="en-US" sz="1200" b="1" dirty="0"/>
                        <a:t>输出</a:t>
                      </a:r>
                    </a:p>
                  </a:txBody>
                  <a:tcPr marL="45720" marR="45720" marT="22860" marB="22860"/>
                </a:tc>
                <a:extLst>
                  <a:ext uri="{0D108BD9-81ED-4DB2-BD59-A6C34878D82A}">
                    <a16:rowId xmlns:a16="http://schemas.microsoft.com/office/drawing/2014/main" val="2649007170"/>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a:t>
                      </a:r>
                    </a:p>
                  </a:txBody>
                  <a:tcPr marL="45720" marR="45720" marT="22860" marB="22860"/>
                </a:tc>
                <a:tc>
                  <a:txBody>
                    <a:bodyPr/>
                    <a:lstStyle/>
                    <a:p>
                      <a:r>
                        <a:rPr lang="zh-CN" altLang="en-US" sz="1200" dirty="0"/>
                        <a:t>帮</a:t>
                      </a:r>
                    </a:p>
                  </a:txBody>
                  <a:tcPr marL="45720" marR="45720" marT="22860" marB="22860"/>
                </a:tc>
                <a:extLst>
                  <a:ext uri="{0D108BD9-81ED-4DB2-BD59-A6C34878D82A}">
                    <a16:rowId xmlns:a16="http://schemas.microsoft.com/office/drawing/2014/main" val="4237863899"/>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请帮</a:t>
                      </a:r>
                    </a:p>
                  </a:txBody>
                  <a:tcPr marL="45720" marR="45720" marT="22860" marB="22860"/>
                </a:tc>
                <a:tc>
                  <a:txBody>
                    <a:bodyPr/>
                    <a:lstStyle/>
                    <a:p>
                      <a:r>
                        <a:rPr lang="zh-CN" altLang="en-US" sz="1200" dirty="0"/>
                        <a:t>我</a:t>
                      </a:r>
                    </a:p>
                  </a:txBody>
                  <a:tcPr marL="45720" marR="45720" marT="22860" marB="22860"/>
                </a:tc>
                <a:extLst>
                  <a:ext uri="{0D108BD9-81ED-4DB2-BD59-A6C34878D82A}">
                    <a16:rowId xmlns:a16="http://schemas.microsoft.com/office/drawing/2014/main" val="249197303"/>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请帮我</a:t>
                      </a:r>
                    </a:p>
                  </a:txBody>
                  <a:tcPr marL="45720" marR="45720" marT="22860" marB="22860"/>
                </a:tc>
                <a:tc>
                  <a:txBody>
                    <a:bodyPr/>
                    <a:lstStyle/>
                    <a:p>
                      <a:r>
                        <a:rPr lang="zh-CN" altLang="en-US" sz="1200" dirty="0"/>
                        <a:t>介</a:t>
                      </a:r>
                    </a:p>
                  </a:txBody>
                  <a:tcPr marL="45720" marR="45720" marT="22860" marB="22860"/>
                </a:tc>
                <a:extLst>
                  <a:ext uri="{0D108BD9-81ED-4DB2-BD59-A6C34878D82A}">
                    <a16:rowId xmlns:a16="http://schemas.microsoft.com/office/drawing/2014/main" val="502089719"/>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en-US" altLang="zh-CN" sz="2400" dirty="0"/>
                        <a:t>…</a:t>
                      </a:r>
                      <a:endParaRPr kumimoji="1" lang="zh-CN" altLang="en-US" sz="2400" dirty="0"/>
                    </a:p>
                  </a:txBody>
                  <a:tcPr marL="45720" marR="45720" marT="22860" marB="22860"/>
                </a:tc>
                <a:tc>
                  <a:txBody>
                    <a:bodyPr/>
                    <a:lstStyle/>
                    <a:p>
                      <a:r>
                        <a:rPr lang="en-US" altLang="zh-CN" sz="1200" dirty="0"/>
                        <a:t>…</a:t>
                      </a:r>
                      <a:endParaRPr lang="zh-CN" altLang="en-US" sz="1200" dirty="0"/>
                    </a:p>
                  </a:txBody>
                  <a:tcPr marL="45720" marR="45720" marT="22860" marB="22860"/>
                </a:tc>
                <a:extLst>
                  <a:ext uri="{0D108BD9-81ED-4DB2-BD59-A6C34878D82A}">
                    <a16:rowId xmlns:a16="http://schemas.microsoft.com/office/drawing/2014/main" val="420089650"/>
                  </a:ext>
                </a:extLst>
              </a:tr>
            </a:tbl>
          </a:graphicData>
        </a:graphic>
      </p:graphicFrame>
      <p:sp>
        <p:nvSpPr>
          <p:cNvPr id="15" name="文本框 14">
            <a:extLst>
              <a:ext uri="{FF2B5EF4-FFF2-40B4-BE49-F238E27FC236}">
                <a16:creationId xmlns:a16="http://schemas.microsoft.com/office/drawing/2014/main" id="{3D9D55A6-1F08-6892-22BB-814330C3E3C0}"/>
              </a:ext>
            </a:extLst>
          </p:cNvPr>
          <p:cNvSpPr txBox="1"/>
          <p:nvPr/>
        </p:nvSpPr>
        <p:spPr>
          <a:xfrm>
            <a:off x="6301798" y="4317276"/>
            <a:ext cx="4994887" cy="830997"/>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海量的互联网数据（主要是英文数据）</a:t>
            </a:r>
          </a:p>
        </p:txBody>
      </p:sp>
      <p:sp>
        <p:nvSpPr>
          <p:cNvPr id="16" name="文本框 15">
            <a:extLst>
              <a:ext uri="{FF2B5EF4-FFF2-40B4-BE49-F238E27FC236}">
                <a16:creationId xmlns:a16="http://schemas.microsoft.com/office/drawing/2014/main" id="{B6851459-B5F4-A0C0-427E-6E01E57E13C1}"/>
              </a:ext>
            </a:extLst>
          </p:cNvPr>
          <p:cNvSpPr txBox="1"/>
          <p:nvPr/>
        </p:nvSpPr>
        <p:spPr>
          <a:xfrm>
            <a:off x="6313414" y="4820349"/>
            <a:ext cx="2441223" cy="461665"/>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不需要人工标注</a:t>
            </a:r>
          </a:p>
        </p:txBody>
      </p:sp>
      <p:sp>
        <p:nvSpPr>
          <p:cNvPr id="17" name="文本框 16">
            <a:extLst>
              <a:ext uri="{FF2B5EF4-FFF2-40B4-BE49-F238E27FC236}">
                <a16:creationId xmlns:a16="http://schemas.microsoft.com/office/drawing/2014/main" id="{D14A8983-38E0-3177-1D8F-1E4335B1FFEF}"/>
              </a:ext>
            </a:extLst>
          </p:cNvPr>
          <p:cNvSpPr txBox="1"/>
          <p:nvPr/>
        </p:nvSpPr>
        <p:spPr>
          <a:xfrm>
            <a:off x="6315151" y="5767406"/>
            <a:ext cx="4848149" cy="461665"/>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需要大量的计算资源</a:t>
            </a:r>
          </a:p>
        </p:txBody>
      </p:sp>
      <p:sp>
        <p:nvSpPr>
          <p:cNvPr id="19" name="文本框 18">
            <a:extLst>
              <a:ext uri="{FF2B5EF4-FFF2-40B4-BE49-F238E27FC236}">
                <a16:creationId xmlns:a16="http://schemas.microsoft.com/office/drawing/2014/main" id="{08E92DC4-E7E1-A401-5CAA-299C4D2F1B80}"/>
              </a:ext>
            </a:extLst>
          </p:cNvPr>
          <p:cNvSpPr txBox="1"/>
          <p:nvPr/>
        </p:nvSpPr>
        <p:spPr>
          <a:xfrm>
            <a:off x="6301798" y="5299761"/>
            <a:ext cx="5106829" cy="461665"/>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需要高质量清洗，否则垃圾进垃圾出</a:t>
            </a:r>
          </a:p>
        </p:txBody>
      </p:sp>
      <p:sp>
        <p:nvSpPr>
          <p:cNvPr id="2" name="圆角矩形 7">
            <a:extLst>
              <a:ext uri="{FF2B5EF4-FFF2-40B4-BE49-F238E27FC236}">
                <a16:creationId xmlns:a16="http://schemas.microsoft.com/office/drawing/2014/main" id="{4A21C1B5-CF14-24BD-E5FA-5355B606C938}"/>
              </a:ext>
            </a:extLst>
          </p:cNvPr>
          <p:cNvSpPr/>
          <p:nvPr/>
        </p:nvSpPr>
        <p:spPr>
          <a:xfrm>
            <a:off x="4726793" y="1951418"/>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3" name="文本框 2">
            <a:extLst>
              <a:ext uri="{FF2B5EF4-FFF2-40B4-BE49-F238E27FC236}">
                <a16:creationId xmlns:a16="http://schemas.microsoft.com/office/drawing/2014/main" id="{DFF8AD9D-F4DD-E42C-C0CD-1BC8B5221244}"/>
              </a:ext>
            </a:extLst>
          </p:cNvPr>
          <p:cNvSpPr txBox="1"/>
          <p:nvPr/>
        </p:nvSpPr>
        <p:spPr>
          <a:xfrm>
            <a:off x="2516004" y="2200868"/>
            <a:ext cx="1261204" cy="461665"/>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“请帮”</a:t>
            </a:r>
          </a:p>
        </p:txBody>
      </p:sp>
      <p:sp>
        <p:nvSpPr>
          <p:cNvPr id="6" name="右箭头 10">
            <a:extLst>
              <a:ext uri="{FF2B5EF4-FFF2-40B4-BE49-F238E27FC236}">
                <a16:creationId xmlns:a16="http://schemas.microsoft.com/office/drawing/2014/main" id="{78541218-8C30-439E-004E-66F5EFF3A96D}"/>
              </a:ext>
            </a:extLst>
          </p:cNvPr>
          <p:cNvSpPr/>
          <p:nvPr/>
        </p:nvSpPr>
        <p:spPr>
          <a:xfrm>
            <a:off x="3910441" y="2157715"/>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10" name="文本框 9">
            <a:extLst>
              <a:ext uri="{FF2B5EF4-FFF2-40B4-BE49-F238E27FC236}">
                <a16:creationId xmlns:a16="http://schemas.microsoft.com/office/drawing/2014/main" id="{9685BCAF-145E-6138-83F3-33599D3F4615}"/>
              </a:ext>
            </a:extLst>
          </p:cNvPr>
          <p:cNvSpPr txBox="1"/>
          <p:nvPr/>
        </p:nvSpPr>
        <p:spPr>
          <a:xfrm>
            <a:off x="7661699" y="2201644"/>
            <a:ext cx="1088601" cy="461665"/>
          </a:xfrm>
          <a:prstGeom prst="rect">
            <a:avLst/>
          </a:prstGeom>
          <a:noFill/>
        </p:spPr>
        <p:txBody>
          <a:bodyPr wrap="square" rtlCol="0">
            <a:spAutoFit/>
          </a:bodyPr>
          <a:lstStyle/>
          <a:p>
            <a:pPr defTabSz="457200"/>
            <a:r>
              <a:rPr kumimoji="1" lang="zh-CN" altLang="en-US" sz="2400" dirty="0">
                <a:solidFill>
                  <a:prstClr val="black"/>
                </a:solidFill>
                <a:latin typeface="Arial"/>
                <a:ea typeface="楷体"/>
              </a:rPr>
              <a:t>“我”</a:t>
            </a:r>
          </a:p>
        </p:txBody>
      </p:sp>
      <p:sp>
        <p:nvSpPr>
          <p:cNvPr id="18" name="右箭头 12">
            <a:extLst>
              <a:ext uri="{FF2B5EF4-FFF2-40B4-BE49-F238E27FC236}">
                <a16:creationId xmlns:a16="http://schemas.microsoft.com/office/drawing/2014/main" id="{9F0037A6-3A07-050C-01F8-B08DA249ADA3}"/>
              </a:ext>
            </a:extLst>
          </p:cNvPr>
          <p:cNvSpPr/>
          <p:nvPr/>
        </p:nvSpPr>
        <p:spPr>
          <a:xfrm>
            <a:off x="7144894" y="2157715"/>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900">
              <a:solidFill>
                <a:prstClr val="white"/>
              </a:solidFill>
              <a:latin typeface="Arial"/>
              <a:ea typeface="楷体"/>
            </a:endParaRPr>
          </a:p>
        </p:txBody>
      </p:sp>
      <p:sp>
        <p:nvSpPr>
          <p:cNvPr id="20" name="文本框 19">
            <a:extLst>
              <a:ext uri="{FF2B5EF4-FFF2-40B4-BE49-F238E27FC236}">
                <a16:creationId xmlns:a16="http://schemas.microsoft.com/office/drawing/2014/main" id="{A9B56C13-BE34-488A-71D0-C421497B8B98}"/>
              </a:ext>
            </a:extLst>
          </p:cNvPr>
          <p:cNvSpPr txBox="1"/>
          <p:nvPr/>
        </p:nvSpPr>
        <p:spPr>
          <a:xfrm>
            <a:off x="5172377" y="2200868"/>
            <a:ext cx="982236" cy="461665"/>
          </a:xfrm>
          <a:prstGeom prst="rect">
            <a:avLst/>
          </a:prstGeom>
          <a:noFill/>
        </p:spPr>
        <p:txBody>
          <a:bodyPr wrap="square" rtlCol="0">
            <a:spAutoFit/>
          </a:bodyPr>
          <a:lstStyle/>
          <a:p>
            <a:pPr algn="ctr" defTabSz="457200"/>
            <a:r>
              <a:rPr kumimoji="1" lang="en-US" altLang="zh-CN" sz="2400" dirty="0">
                <a:solidFill>
                  <a:prstClr val="black"/>
                </a:solidFill>
                <a:latin typeface="Arial"/>
                <a:ea typeface="楷体"/>
              </a:rPr>
              <a:t>GPT</a:t>
            </a:r>
            <a:endParaRPr kumimoji="1" lang="zh-CN" altLang="en-US" sz="2400" dirty="0">
              <a:solidFill>
                <a:prstClr val="black"/>
              </a:solidFill>
              <a:latin typeface="Arial"/>
              <a:ea typeface="楷体"/>
            </a:endParaRPr>
          </a:p>
        </p:txBody>
      </p:sp>
      <p:sp>
        <p:nvSpPr>
          <p:cNvPr id="21" name="文本框 20">
            <a:extLst>
              <a:ext uri="{FF2B5EF4-FFF2-40B4-BE49-F238E27FC236}">
                <a16:creationId xmlns:a16="http://schemas.microsoft.com/office/drawing/2014/main" id="{EF378B51-2021-C6A1-953D-DFEB771F0D6F}"/>
              </a:ext>
            </a:extLst>
          </p:cNvPr>
          <p:cNvSpPr txBox="1"/>
          <p:nvPr/>
        </p:nvSpPr>
        <p:spPr>
          <a:xfrm>
            <a:off x="2174935" y="1671739"/>
            <a:ext cx="1987852" cy="400110"/>
          </a:xfrm>
          <a:prstGeom prst="rect">
            <a:avLst/>
          </a:prstGeom>
          <a:noFill/>
        </p:spPr>
        <p:txBody>
          <a:bodyPr wrap="square" rtlCol="0">
            <a:spAutoFit/>
          </a:bodyPr>
          <a:lstStyle/>
          <a:p>
            <a:pPr algn="ctr" defTabSz="457200"/>
            <a:r>
              <a:rPr kumimoji="1" lang="zh-CN" altLang="en-US" sz="2000"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不完整的句子</a:t>
            </a:r>
            <a:endParaRPr kumimoji="1" lang="zh-CN" altLang="en-US" sz="2000"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2" name="文本框 21">
            <a:extLst>
              <a:ext uri="{FF2B5EF4-FFF2-40B4-BE49-F238E27FC236}">
                <a16:creationId xmlns:a16="http://schemas.microsoft.com/office/drawing/2014/main" id="{ABBB81D2-7D3C-1CB6-051F-08CADCA68BCE}"/>
              </a:ext>
            </a:extLst>
          </p:cNvPr>
          <p:cNvSpPr txBox="1"/>
          <p:nvPr/>
        </p:nvSpPr>
        <p:spPr>
          <a:xfrm>
            <a:off x="6873935" y="1671739"/>
            <a:ext cx="1987852" cy="400110"/>
          </a:xfrm>
          <a:prstGeom prst="rect">
            <a:avLst/>
          </a:prstGeom>
          <a:noFill/>
        </p:spPr>
        <p:txBody>
          <a:bodyPr wrap="square" rtlCol="0">
            <a:spAutoFit/>
          </a:bodyPr>
          <a:lstStyle/>
          <a:p>
            <a:pPr algn="ctr" defTabSz="457200"/>
            <a:r>
              <a:rPr kumimoji="1" lang="zh-CN" altLang="en-US" sz="2000"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接一个可能的字</a:t>
            </a:r>
            <a:endParaRPr kumimoji="1" lang="zh-CN" altLang="en-US" sz="2000"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3" name="文本框 22">
            <a:extLst>
              <a:ext uri="{FF2B5EF4-FFF2-40B4-BE49-F238E27FC236}">
                <a16:creationId xmlns:a16="http://schemas.microsoft.com/office/drawing/2014/main" id="{C15E7598-8895-8019-7F5C-F1841DA3989F}"/>
              </a:ext>
            </a:extLst>
          </p:cNvPr>
          <p:cNvSpPr txBox="1"/>
          <p:nvPr/>
        </p:nvSpPr>
        <p:spPr>
          <a:xfrm>
            <a:off x="3229035" y="3030639"/>
            <a:ext cx="4886265" cy="400110"/>
          </a:xfrm>
          <a:prstGeom prst="rect">
            <a:avLst/>
          </a:prstGeom>
          <a:noFill/>
        </p:spPr>
        <p:txBody>
          <a:bodyPr wrap="square" rtlCol="0">
            <a:spAutoFit/>
          </a:bodyPr>
          <a:lstStyle/>
          <a:p>
            <a:pPr algn="ctr" defTabSz="457200"/>
            <a:r>
              <a:rPr kumimoji="1" lang="en-US" altLang="zh-CN" sz="2000"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Generative Pre-training Transformer</a:t>
            </a:r>
            <a:endParaRPr kumimoji="1" lang="zh-CN" altLang="en-US" sz="2000"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91489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71033B-14AF-0B98-6B69-D1E6E39A805F}"/>
              </a:ext>
            </a:extLst>
          </p:cNvPr>
          <p:cNvSpPr txBox="1"/>
          <p:nvPr/>
        </p:nvSpPr>
        <p:spPr>
          <a:xfrm>
            <a:off x="634399" y="230030"/>
            <a:ext cx="3721701" cy="532390"/>
          </a:xfrm>
          <a:prstGeom prst="rect">
            <a:avLst/>
          </a:prstGeom>
          <a:noFill/>
        </p:spPr>
        <p:txBody>
          <a:bodyPr wrap="square" rtlCol="0">
            <a:spAutoFit/>
          </a:bodyPr>
          <a:lstStyle/>
          <a:p>
            <a:pPr defTabSz="457200">
              <a:lnSpc>
                <a:spcPts val="3900"/>
              </a:lnSpc>
            </a:pPr>
            <a:r>
              <a:rPr kumimoji="1" lang="zh-CN" altLang="en-US" sz="2800" dirty="0">
                <a:solidFill>
                  <a:prstClr val="black"/>
                </a:solidFill>
                <a:latin typeface="SimHei" panose="02010609060101010101" pitchFamily="49" charset="-122"/>
                <a:ea typeface="SimHei" panose="02010609060101010101" pitchFamily="49" charset="-122"/>
              </a:rPr>
              <a:t>步骤一</a:t>
            </a:r>
            <a:r>
              <a:rPr kumimoji="1" lang="en-US" altLang="zh-CN" sz="2800" dirty="0">
                <a:solidFill>
                  <a:prstClr val="black"/>
                </a:solidFill>
                <a:latin typeface="SimHei" panose="02010609060101010101" pitchFamily="49" charset="-122"/>
                <a:ea typeface="SimHei" panose="02010609060101010101" pitchFamily="49" charset="-122"/>
              </a:rPr>
              <a:t>:</a:t>
            </a:r>
            <a:r>
              <a:rPr kumimoji="1" lang="zh-CN" altLang="en-US" sz="2800" dirty="0">
                <a:solidFill>
                  <a:prstClr val="black"/>
                </a:solidFill>
                <a:latin typeface="SimHei" panose="02010609060101010101" pitchFamily="49" charset="-122"/>
                <a:ea typeface="SimHei" panose="02010609060101010101" pitchFamily="49" charset="-122"/>
              </a:rPr>
              <a:t>文字接龙</a:t>
            </a:r>
            <a:endParaRPr kumimoji="1" lang="en-US" altLang="zh-CN" sz="2800" dirty="0">
              <a:solidFill>
                <a:prstClr val="black"/>
              </a:solidFill>
              <a:latin typeface="SimHei" panose="02010609060101010101" pitchFamily="49" charset="-122"/>
              <a:ea typeface="SimHei" panose="02010609060101010101" pitchFamily="49" charset="-122"/>
            </a:endParaRPr>
          </a:p>
        </p:txBody>
      </p:sp>
      <p:graphicFrame>
        <p:nvGraphicFramePr>
          <p:cNvPr id="7" name="表格 7">
            <a:extLst>
              <a:ext uri="{FF2B5EF4-FFF2-40B4-BE49-F238E27FC236}">
                <a16:creationId xmlns:a16="http://schemas.microsoft.com/office/drawing/2014/main" id="{73EDA6E0-B007-4B46-71F7-478E2CCD57AA}"/>
              </a:ext>
            </a:extLst>
          </p:cNvPr>
          <p:cNvGraphicFramePr>
            <a:graphicFrameLocks noGrp="1"/>
          </p:cNvGraphicFramePr>
          <p:nvPr/>
        </p:nvGraphicFramePr>
        <p:xfrm>
          <a:off x="1079500" y="4263954"/>
          <a:ext cx="4557442" cy="1874520"/>
        </p:xfrm>
        <a:graphic>
          <a:graphicData uri="http://schemas.openxmlformats.org/drawingml/2006/table">
            <a:tbl>
              <a:tblPr firstRow="1" bandRow="1">
                <a:tableStyleId>{5940675A-B579-460E-94D1-54222C63F5DA}</a:tableStyleId>
              </a:tblPr>
              <a:tblGrid>
                <a:gridCol w="2231751">
                  <a:extLst>
                    <a:ext uri="{9D8B030D-6E8A-4147-A177-3AD203B41FA5}">
                      <a16:colId xmlns:a16="http://schemas.microsoft.com/office/drawing/2014/main" val="1357156415"/>
                    </a:ext>
                  </a:extLst>
                </a:gridCol>
                <a:gridCol w="2325691">
                  <a:extLst>
                    <a:ext uri="{9D8B030D-6E8A-4147-A177-3AD203B41FA5}">
                      <a16:colId xmlns:a16="http://schemas.microsoft.com/office/drawing/2014/main" val="2219065941"/>
                    </a:ext>
                  </a:extLst>
                </a:gridCol>
              </a:tblGrid>
              <a:tr h="228600">
                <a:tc>
                  <a:txBody>
                    <a:bodyPr/>
                    <a:lstStyle/>
                    <a:p>
                      <a:r>
                        <a:rPr lang="zh-CN" altLang="en-US" sz="1200" b="1" dirty="0"/>
                        <a:t>输入</a:t>
                      </a:r>
                    </a:p>
                  </a:txBody>
                  <a:tcPr marL="45720" marR="45720" marT="22860" marB="22860"/>
                </a:tc>
                <a:tc>
                  <a:txBody>
                    <a:bodyPr/>
                    <a:lstStyle/>
                    <a:p>
                      <a:r>
                        <a:rPr lang="zh-CN" altLang="en-US" sz="1200" b="1" dirty="0"/>
                        <a:t>输出</a:t>
                      </a:r>
                    </a:p>
                  </a:txBody>
                  <a:tcPr marL="45720" marR="45720" marT="22860" marB="22860"/>
                </a:tc>
                <a:extLst>
                  <a:ext uri="{0D108BD9-81ED-4DB2-BD59-A6C34878D82A}">
                    <a16:rowId xmlns:a16="http://schemas.microsoft.com/office/drawing/2014/main" val="2649007170"/>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a:t>
                      </a:r>
                    </a:p>
                  </a:txBody>
                  <a:tcPr marL="45720" marR="45720" marT="22860" marB="22860"/>
                </a:tc>
                <a:tc>
                  <a:txBody>
                    <a:bodyPr/>
                    <a:lstStyle/>
                    <a:p>
                      <a:r>
                        <a:rPr lang="zh-CN" altLang="en-US" sz="1200" dirty="0"/>
                        <a:t>帮</a:t>
                      </a:r>
                    </a:p>
                  </a:txBody>
                  <a:tcPr marL="45720" marR="45720" marT="22860" marB="22860"/>
                </a:tc>
                <a:extLst>
                  <a:ext uri="{0D108BD9-81ED-4DB2-BD59-A6C34878D82A}">
                    <a16:rowId xmlns:a16="http://schemas.microsoft.com/office/drawing/2014/main" val="4237863899"/>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请帮</a:t>
                      </a:r>
                    </a:p>
                  </a:txBody>
                  <a:tcPr marL="45720" marR="45720" marT="22860" marB="22860"/>
                </a:tc>
                <a:tc>
                  <a:txBody>
                    <a:bodyPr/>
                    <a:lstStyle/>
                    <a:p>
                      <a:r>
                        <a:rPr lang="zh-CN" altLang="en-US" sz="1200" dirty="0"/>
                        <a:t>我</a:t>
                      </a:r>
                    </a:p>
                  </a:txBody>
                  <a:tcPr marL="45720" marR="45720" marT="22860" marB="22860"/>
                </a:tc>
                <a:extLst>
                  <a:ext uri="{0D108BD9-81ED-4DB2-BD59-A6C34878D82A}">
                    <a16:rowId xmlns:a16="http://schemas.microsoft.com/office/drawing/2014/main" val="249197303"/>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请帮我</a:t>
                      </a:r>
                    </a:p>
                  </a:txBody>
                  <a:tcPr marL="45720" marR="45720" marT="22860" marB="22860"/>
                </a:tc>
                <a:tc>
                  <a:txBody>
                    <a:bodyPr/>
                    <a:lstStyle/>
                    <a:p>
                      <a:r>
                        <a:rPr lang="zh-CN" altLang="en-US" sz="1200" dirty="0"/>
                        <a:t>介</a:t>
                      </a:r>
                    </a:p>
                  </a:txBody>
                  <a:tcPr marL="45720" marR="45720" marT="22860" marB="22860"/>
                </a:tc>
                <a:extLst>
                  <a:ext uri="{0D108BD9-81ED-4DB2-BD59-A6C34878D82A}">
                    <a16:rowId xmlns:a16="http://schemas.microsoft.com/office/drawing/2014/main" val="502089719"/>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en-US" altLang="zh-CN" sz="2400" dirty="0"/>
                        <a:t>…</a:t>
                      </a:r>
                      <a:endParaRPr kumimoji="1" lang="zh-CN" altLang="en-US" sz="2400" dirty="0"/>
                    </a:p>
                  </a:txBody>
                  <a:tcPr marL="45720" marR="45720" marT="22860" marB="22860"/>
                </a:tc>
                <a:tc>
                  <a:txBody>
                    <a:bodyPr/>
                    <a:lstStyle/>
                    <a:p>
                      <a:r>
                        <a:rPr lang="en-US" altLang="zh-CN" sz="1200" dirty="0"/>
                        <a:t>…</a:t>
                      </a:r>
                      <a:endParaRPr lang="zh-CN" altLang="en-US" sz="1200" dirty="0"/>
                    </a:p>
                  </a:txBody>
                  <a:tcPr marL="45720" marR="45720" marT="22860" marB="22860"/>
                </a:tc>
                <a:extLst>
                  <a:ext uri="{0D108BD9-81ED-4DB2-BD59-A6C34878D82A}">
                    <a16:rowId xmlns:a16="http://schemas.microsoft.com/office/drawing/2014/main" val="420089650"/>
                  </a:ext>
                </a:extLst>
              </a:tr>
            </a:tbl>
          </a:graphicData>
        </a:graphic>
      </p:graphicFrame>
      <p:sp>
        <p:nvSpPr>
          <p:cNvPr id="15" name="文本框 14">
            <a:extLst>
              <a:ext uri="{FF2B5EF4-FFF2-40B4-BE49-F238E27FC236}">
                <a16:creationId xmlns:a16="http://schemas.microsoft.com/office/drawing/2014/main" id="{3D9D55A6-1F08-6892-22BB-814330C3E3C0}"/>
              </a:ext>
            </a:extLst>
          </p:cNvPr>
          <p:cNvSpPr txBox="1"/>
          <p:nvPr/>
        </p:nvSpPr>
        <p:spPr>
          <a:xfrm>
            <a:off x="6301798" y="4317276"/>
            <a:ext cx="4994887"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海量的互联网数据（主要是英文数据）</a:t>
            </a:r>
          </a:p>
        </p:txBody>
      </p:sp>
      <p:sp>
        <p:nvSpPr>
          <p:cNvPr id="16" name="文本框 15">
            <a:extLst>
              <a:ext uri="{FF2B5EF4-FFF2-40B4-BE49-F238E27FC236}">
                <a16:creationId xmlns:a16="http://schemas.microsoft.com/office/drawing/2014/main" id="{B6851459-B5F4-A0C0-427E-6E01E57E13C1}"/>
              </a:ext>
            </a:extLst>
          </p:cNvPr>
          <p:cNvSpPr txBox="1"/>
          <p:nvPr/>
        </p:nvSpPr>
        <p:spPr>
          <a:xfrm>
            <a:off x="6313414" y="4820349"/>
            <a:ext cx="2441223"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不需要人工标注</a:t>
            </a:r>
          </a:p>
        </p:txBody>
      </p:sp>
      <p:sp>
        <p:nvSpPr>
          <p:cNvPr id="17" name="文本框 16">
            <a:extLst>
              <a:ext uri="{FF2B5EF4-FFF2-40B4-BE49-F238E27FC236}">
                <a16:creationId xmlns:a16="http://schemas.microsoft.com/office/drawing/2014/main" id="{D14A8983-38E0-3177-1D8F-1E4335B1FFEF}"/>
              </a:ext>
            </a:extLst>
          </p:cNvPr>
          <p:cNvSpPr txBox="1"/>
          <p:nvPr/>
        </p:nvSpPr>
        <p:spPr>
          <a:xfrm>
            <a:off x="6315151" y="5767406"/>
            <a:ext cx="4848149"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需要大量的计算资源</a:t>
            </a:r>
          </a:p>
        </p:txBody>
      </p:sp>
      <p:sp>
        <p:nvSpPr>
          <p:cNvPr id="19" name="文本框 18">
            <a:extLst>
              <a:ext uri="{FF2B5EF4-FFF2-40B4-BE49-F238E27FC236}">
                <a16:creationId xmlns:a16="http://schemas.microsoft.com/office/drawing/2014/main" id="{08E92DC4-E7E1-A401-5CAA-299C4D2F1B80}"/>
              </a:ext>
            </a:extLst>
          </p:cNvPr>
          <p:cNvSpPr txBox="1"/>
          <p:nvPr/>
        </p:nvSpPr>
        <p:spPr>
          <a:xfrm>
            <a:off x="6301798" y="5299761"/>
            <a:ext cx="5106829"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需要高质量清洗，否则垃圾进垃圾出</a:t>
            </a:r>
          </a:p>
        </p:txBody>
      </p:sp>
      <p:sp>
        <p:nvSpPr>
          <p:cNvPr id="2" name="圆角矩形 7">
            <a:extLst>
              <a:ext uri="{FF2B5EF4-FFF2-40B4-BE49-F238E27FC236}">
                <a16:creationId xmlns:a16="http://schemas.microsoft.com/office/drawing/2014/main" id="{4A21C1B5-CF14-24BD-E5FA-5355B606C938}"/>
              </a:ext>
            </a:extLst>
          </p:cNvPr>
          <p:cNvSpPr/>
          <p:nvPr/>
        </p:nvSpPr>
        <p:spPr>
          <a:xfrm>
            <a:off x="3342493" y="2078418"/>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 name="文本框 2">
            <a:extLst>
              <a:ext uri="{FF2B5EF4-FFF2-40B4-BE49-F238E27FC236}">
                <a16:creationId xmlns:a16="http://schemas.microsoft.com/office/drawing/2014/main" id="{DFF8AD9D-F4DD-E42C-C0CD-1BC8B5221244}"/>
              </a:ext>
            </a:extLst>
          </p:cNvPr>
          <p:cNvSpPr txBox="1"/>
          <p:nvPr/>
        </p:nvSpPr>
        <p:spPr>
          <a:xfrm>
            <a:off x="1131704" y="2327868"/>
            <a:ext cx="1261204"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“请帮”</a:t>
            </a:r>
          </a:p>
        </p:txBody>
      </p:sp>
      <p:sp>
        <p:nvSpPr>
          <p:cNvPr id="6" name="右箭头 10">
            <a:extLst>
              <a:ext uri="{FF2B5EF4-FFF2-40B4-BE49-F238E27FC236}">
                <a16:creationId xmlns:a16="http://schemas.microsoft.com/office/drawing/2014/main" id="{78541218-8C30-439E-004E-66F5EFF3A96D}"/>
              </a:ext>
            </a:extLst>
          </p:cNvPr>
          <p:cNvSpPr/>
          <p:nvPr/>
        </p:nvSpPr>
        <p:spPr>
          <a:xfrm>
            <a:off x="2526141" y="2284715"/>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18" name="右箭头 12">
            <a:extLst>
              <a:ext uri="{FF2B5EF4-FFF2-40B4-BE49-F238E27FC236}">
                <a16:creationId xmlns:a16="http://schemas.microsoft.com/office/drawing/2014/main" id="{9F0037A6-3A07-050C-01F8-B08DA249ADA3}"/>
              </a:ext>
            </a:extLst>
          </p:cNvPr>
          <p:cNvSpPr/>
          <p:nvPr/>
        </p:nvSpPr>
        <p:spPr>
          <a:xfrm>
            <a:off x="5760594" y="2284715"/>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0" name="文本框 19">
            <a:extLst>
              <a:ext uri="{FF2B5EF4-FFF2-40B4-BE49-F238E27FC236}">
                <a16:creationId xmlns:a16="http://schemas.microsoft.com/office/drawing/2014/main" id="{A9B56C13-BE34-488A-71D0-C421497B8B98}"/>
              </a:ext>
            </a:extLst>
          </p:cNvPr>
          <p:cNvSpPr txBox="1"/>
          <p:nvPr/>
        </p:nvSpPr>
        <p:spPr>
          <a:xfrm>
            <a:off x="3788077" y="2327868"/>
            <a:ext cx="982236" cy="400110"/>
          </a:xfrm>
          <a:prstGeom prst="rect">
            <a:avLst/>
          </a:prstGeom>
          <a:noFill/>
        </p:spPr>
        <p:txBody>
          <a:bodyPr wrap="square" rtlCol="0">
            <a:spAutoFit/>
          </a:bodyPr>
          <a:lstStyle/>
          <a:p>
            <a:pPr algn="ctr" defTabSz="457200"/>
            <a:r>
              <a:rPr kumimoji="1" lang="en-US" altLang="zh-CN" sz="2000" dirty="0">
                <a:solidFill>
                  <a:prstClr val="black"/>
                </a:solidFill>
                <a:latin typeface="Arial"/>
                <a:ea typeface="楷体"/>
              </a:rPr>
              <a:t>GPT</a:t>
            </a:r>
            <a:endParaRPr kumimoji="1" lang="zh-CN" altLang="en-US" sz="2000" dirty="0">
              <a:solidFill>
                <a:prstClr val="black"/>
              </a:solidFill>
              <a:latin typeface="Arial"/>
              <a:ea typeface="楷体"/>
            </a:endParaRPr>
          </a:p>
        </p:txBody>
      </p:sp>
      <p:sp>
        <p:nvSpPr>
          <p:cNvPr id="21" name="文本框 20">
            <a:extLst>
              <a:ext uri="{FF2B5EF4-FFF2-40B4-BE49-F238E27FC236}">
                <a16:creationId xmlns:a16="http://schemas.microsoft.com/office/drawing/2014/main" id="{EF378B51-2021-C6A1-953D-DFEB771F0D6F}"/>
              </a:ext>
            </a:extLst>
          </p:cNvPr>
          <p:cNvSpPr txBox="1"/>
          <p:nvPr/>
        </p:nvSpPr>
        <p:spPr>
          <a:xfrm>
            <a:off x="790635" y="1798739"/>
            <a:ext cx="1987852" cy="369332"/>
          </a:xfrm>
          <a:prstGeom prst="rect">
            <a:avLst/>
          </a:prstGeom>
          <a:noFill/>
        </p:spPr>
        <p:txBody>
          <a:bodyPr wrap="square" rtlCol="0">
            <a:spAutoFit/>
          </a:bodyPr>
          <a:lstStyle/>
          <a:p>
            <a:pPr algn="ctr" defTabSz="457200"/>
            <a:r>
              <a:rPr kumimoji="1" lang="zh-CN" altLang="en-US"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不完整的句子</a:t>
            </a:r>
            <a:endParaRPr kumimoji="1" lang="zh-CN" altLang="en-US"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3" name="文本框 22">
            <a:extLst>
              <a:ext uri="{FF2B5EF4-FFF2-40B4-BE49-F238E27FC236}">
                <a16:creationId xmlns:a16="http://schemas.microsoft.com/office/drawing/2014/main" id="{C15E7598-8895-8019-7F5C-F1841DA3989F}"/>
              </a:ext>
            </a:extLst>
          </p:cNvPr>
          <p:cNvSpPr txBox="1"/>
          <p:nvPr/>
        </p:nvSpPr>
        <p:spPr>
          <a:xfrm>
            <a:off x="1844735" y="3157639"/>
            <a:ext cx="4886265" cy="369332"/>
          </a:xfrm>
          <a:prstGeom prst="rect">
            <a:avLst/>
          </a:prstGeom>
          <a:noFill/>
        </p:spPr>
        <p:txBody>
          <a:bodyPr wrap="square" rtlCol="0">
            <a:spAutoFit/>
          </a:bodyPr>
          <a:lstStyle/>
          <a:p>
            <a:pPr algn="ctr" defTabSz="457200"/>
            <a:r>
              <a:rPr kumimoji="1" lang="en-US" altLang="zh-CN"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Generative Pre-training Transformer</a:t>
            </a:r>
            <a:endParaRPr kumimoji="1" lang="zh-CN" altLang="en-US"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9A5F1966-3D5A-16F3-F7AF-B3239B11EDC2}"/>
              </a:ext>
            </a:extLst>
          </p:cNvPr>
          <p:cNvPicPr>
            <a:picLocks noChangeAspect="1"/>
          </p:cNvPicPr>
          <p:nvPr/>
        </p:nvPicPr>
        <p:blipFill rotWithShape="1">
          <a:blip r:embed="rId2"/>
          <a:srcRect l="34774" t="41294" r="38529" b="21444"/>
          <a:stretch/>
        </p:blipFill>
        <p:spPr>
          <a:xfrm>
            <a:off x="6380071" y="1306071"/>
            <a:ext cx="2441223" cy="1916593"/>
          </a:xfrm>
          <a:prstGeom prst="rect">
            <a:avLst/>
          </a:prstGeom>
        </p:spPr>
      </p:pic>
      <p:sp>
        <p:nvSpPr>
          <p:cNvPr id="9" name="文本框 8">
            <a:extLst>
              <a:ext uri="{FF2B5EF4-FFF2-40B4-BE49-F238E27FC236}">
                <a16:creationId xmlns:a16="http://schemas.microsoft.com/office/drawing/2014/main" id="{6E43D570-B9F0-5753-CE83-4FFD224FFA4B}"/>
              </a:ext>
            </a:extLst>
          </p:cNvPr>
          <p:cNvSpPr txBox="1"/>
          <p:nvPr/>
        </p:nvSpPr>
        <p:spPr>
          <a:xfrm>
            <a:off x="6556435" y="1163739"/>
            <a:ext cx="1987852" cy="369332"/>
          </a:xfrm>
          <a:prstGeom prst="rect">
            <a:avLst/>
          </a:prstGeom>
          <a:noFill/>
        </p:spPr>
        <p:txBody>
          <a:bodyPr wrap="square" rtlCol="0">
            <a:spAutoFit/>
          </a:bodyPr>
          <a:lstStyle/>
          <a:p>
            <a:pPr algn="ctr" defTabSz="457200"/>
            <a:r>
              <a:rPr kumimoji="1" lang="zh-CN" altLang="en-US"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概率分布</a:t>
            </a:r>
            <a:endParaRPr kumimoji="1" lang="zh-CN" altLang="en-US"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11" name="右箭头 12">
            <a:extLst>
              <a:ext uri="{FF2B5EF4-FFF2-40B4-BE49-F238E27FC236}">
                <a16:creationId xmlns:a16="http://schemas.microsoft.com/office/drawing/2014/main" id="{3DA90794-8ED2-F5BB-D9FF-BEE261D2D07B}"/>
              </a:ext>
            </a:extLst>
          </p:cNvPr>
          <p:cNvSpPr/>
          <p:nvPr/>
        </p:nvSpPr>
        <p:spPr>
          <a:xfrm>
            <a:off x="9113394" y="2284715"/>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12" name="文本框 11">
            <a:extLst>
              <a:ext uri="{FF2B5EF4-FFF2-40B4-BE49-F238E27FC236}">
                <a16:creationId xmlns:a16="http://schemas.microsoft.com/office/drawing/2014/main" id="{72C0F7F1-F6C3-BD13-8DC0-9BD3E4BBFA9A}"/>
              </a:ext>
            </a:extLst>
          </p:cNvPr>
          <p:cNvSpPr txBox="1"/>
          <p:nvPr/>
        </p:nvSpPr>
        <p:spPr>
          <a:xfrm>
            <a:off x="9744499" y="2239744"/>
            <a:ext cx="1088601"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“我”</a:t>
            </a:r>
          </a:p>
        </p:txBody>
      </p:sp>
      <p:sp>
        <p:nvSpPr>
          <p:cNvPr id="13" name="文本框 12">
            <a:extLst>
              <a:ext uri="{FF2B5EF4-FFF2-40B4-BE49-F238E27FC236}">
                <a16:creationId xmlns:a16="http://schemas.microsoft.com/office/drawing/2014/main" id="{6AFE31E5-8C9A-8A7C-98FC-1E76DE9EAEC7}"/>
              </a:ext>
            </a:extLst>
          </p:cNvPr>
          <p:cNvSpPr txBox="1"/>
          <p:nvPr/>
        </p:nvSpPr>
        <p:spPr>
          <a:xfrm>
            <a:off x="9236135" y="1570139"/>
            <a:ext cx="1987852" cy="646331"/>
          </a:xfrm>
          <a:prstGeom prst="rect">
            <a:avLst/>
          </a:prstGeom>
          <a:noFill/>
        </p:spPr>
        <p:txBody>
          <a:bodyPr wrap="square" rtlCol="0">
            <a:spAutoFit/>
          </a:bodyPr>
          <a:lstStyle/>
          <a:p>
            <a:pPr algn="ctr" defTabSz="457200"/>
            <a:r>
              <a:rPr kumimoji="1" lang="zh-CN" altLang="en-US"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随机采样一个</a:t>
            </a:r>
            <a:endParaRPr kumimoji="1" lang="en-US" altLang="zh-CN" b="1"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a:p>
            <a:pPr algn="ctr" defTabSz="457200"/>
            <a:r>
              <a:rPr kumimoji="1" lang="zh-CN" altLang="en-US" b="1" dirty="0">
                <a:solidFill>
                  <a:prstClr val="black"/>
                </a:solidFill>
                <a:latin typeface="SimHei" panose="02010609060101010101" pitchFamily="49" charset="-122"/>
                <a:ea typeface="SimHei" panose="02010609060101010101" pitchFamily="49" charset="-122"/>
                <a:cs typeface="Times New Roman" panose="02020603050405020304" pitchFamily="18" charset="0"/>
              </a:rPr>
              <a:t>每次结果会不同</a:t>
            </a:r>
            <a:endParaRPr kumimoji="1" lang="zh-CN" altLang="en-US" dirty="0">
              <a:solidFill>
                <a:prstClr val="black"/>
              </a:solidFill>
              <a:latin typeface="SimHei" panose="02010609060101010101" pitchFamily="49" charset="-122"/>
              <a:ea typeface="SimHe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73211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9CAD6BEF-E268-2DF0-E5E0-2C5247618F55}"/>
              </a:ext>
            </a:extLst>
          </p:cNvPr>
          <p:cNvSpPr/>
          <p:nvPr/>
        </p:nvSpPr>
        <p:spPr>
          <a:xfrm>
            <a:off x="7307896" y="3871803"/>
            <a:ext cx="4430808" cy="2750174"/>
          </a:xfrm>
          <a:prstGeom prst="rect">
            <a:avLst/>
          </a:prstGeom>
          <a:solidFill>
            <a:srgbClr val="FCFDE8"/>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2" name="矩形 21">
            <a:extLst>
              <a:ext uri="{FF2B5EF4-FFF2-40B4-BE49-F238E27FC236}">
                <a16:creationId xmlns:a16="http://schemas.microsoft.com/office/drawing/2014/main" id="{15BDE30B-DCA8-F0DD-C8E6-C06DFB8E0EF9}"/>
              </a:ext>
            </a:extLst>
          </p:cNvPr>
          <p:cNvSpPr/>
          <p:nvPr/>
        </p:nvSpPr>
        <p:spPr>
          <a:xfrm>
            <a:off x="445466" y="1202181"/>
            <a:ext cx="11301068" cy="2031378"/>
          </a:xfrm>
          <a:prstGeom prst="rect">
            <a:avLst/>
          </a:prstGeom>
          <a:solidFill>
            <a:srgbClr val="FAEA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 name="文本框 1">
            <a:extLst>
              <a:ext uri="{FF2B5EF4-FFF2-40B4-BE49-F238E27FC236}">
                <a16:creationId xmlns:a16="http://schemas.microsoft.com/office/drawing/2014/main" id="{9EFEAB1C-8FAA-18E9-B815-26674AEC2229}"/>
              </a:ext>
            </a:extLst>
          </p:cNvPr>
          <p:cNvSpPr txBox="1"/>
          <p:nvPr/>
        </p:nvSpPr>
        <p:spPr>
          <a:xfrm>
            <a:off x="634399" y="230030"/>
            <a:ext cx="7372177" cy="1032527"/>
          </a:xfrm>
          <a:prstGeom prst="rect">
            <a:avLst/>
          </a:prstGeom>
          <a:noFill/>
        </p:spPr>
        <p:txBody>
          <a:bodyPr wrap="square" rtlCol="0">
            <a:spAutoFit/>
          </a:bodyPr>
          <a:lstStyle/>
          <a:p>
            <a:pPr defTabSz="457200">
              <a:lnSpc>
                <a:spcPts val="3900"/>
              </a:lnSpc>
            </a:pPr>
            <a:r>
              <a:rPr kumimoji="1" lang="zh-CN" altLang="en-US" sz="2800" dirty="0">
                <a:solidFill>
                  <a:prstClr val="black"/>
                </a:solidFill>
                <a:latin typeface="SimHei" panose="02010609060101010101" pitchFamily="49" charset="-122"/>
                <a:ea typeface="SimHei" panose="02010609060101010101" pitchFamily="49" charset="-122"/>
              </a:rPr>
              <a:t>步骤二：</a:t>
            </a:r>
            <a:r>
              <a:rPr kumimoji="1" lang="zh-CN" altLang="en-US" sz="2800" dirty="0">
                <a:solidFill>
                  <a:srgbClr val="00B050"/>
                </a:solidFill>
                <a:latin typeface="SimHei" panose="02010609060101010101" pitchFamily="49" charset="-122"/>
                <a:ea typeface="SimHei" panose="02010609060101010101" pitchFamily="49" charset="-122"/>
              </a:rPr>
              <a:t>人类老师引导文字接龙方向</a:t>
            </a:r>
            <a:endParaRPr kumimoji="1" lang="en-US" altLang="zh-CN" sz="2800" dirty="0">
              <a:solidFill>
                <a:srgbClr val="00B050"/>
              </a:solidFill>
              <a:latin typeface="SimHei" panose="02010609060101010101" pitchFamily="49" charset="-122"/>
              <a:ea typeface="SimHei" panose="02010609060101010101" pitchFamily="49" charset="-122"/>
            </a:endParaRPr>
          </a:p>
          <a:p>
            <a:pPr defTabSz="457200">
              <a:lnSpc>
                <a:spcPts val="3900"/>
              </a:lnSpc>
            </a:pPr>
            <a:endParaRPr kumimoji="1" lang="en-US" altLang="zh-CN" sz="2800" dirty="0">
              <a:solidFill>
                <a:prstClr val="black"/>
              </a:solidFill>
              <a:latin typeface="SimHei" panose="02010609060101010101" pitchFamily="49" charset="-122"/>
              <a:ea typeface="SimHei" panose="02010609060101010101" pitchFamily="49" charset="-122"/>
            </a:endParaRPr>
          </a:p>
        </p:txBody>
      </p:sp>
      <p:sp>
        <p:nvSpPr>
          <p:cNvPr id="3" name="圆角矩形 2">
            <a:extLst>
              <a:ext uri="{FF2B5EF4-FFF2-40B4-BE49-F238E27FC236}">
                <a16:creationId xmlns:a16="http://schemas.microsoft.com/office/drawing/2014/main" id="{623F08CF-DBC5-30CC-5FEC-417A236F8124}"/>
              </a:ext>
            </a:extLst>
          </p:cNvPr>
          <p:cNvSpPr/>
          <p:nvPr/>
        </p:nvSpPr>
        <p:spPr>
          <a:xfrm>
            <a:off x="8578902" y="5412831"/>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4" name="文本框 3">
            <a:extLst>
              <a:ext uri="{FF2B5EF4-FFF2-40B4-BE49-F238E27FC236}">
                <a16:creationId xmlns:a16="http://schemas.microsoft.com/office/drawing/2014/main" id="{F15E46A4-AF52-9981-B6F0-3E12C6CA6C60}"/>
              </a:ext>
            </a:extLst>
          </p:cNvPr>
          <p:cNvSpPr txBox="1"/>
          <p:nvPr/>
        </p:nvSpPr>
        <p:spPr>
          <a:xfrm>
            <a:off x="7372015" y="5662280"/>
            <a:ext cx="737838"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文本</a:t>
            </a:r>
          </a:p>
        </p:txBody>
      </p:sp>
      <p:sp>
        <p:nvSpPr>
          <p:cNvPr id="5" name="右箭头 4">
            <a:extLst>
              <a:ext uri="{FF2B5EF4-FFF2-40B4-BE49-F238E27FC236}">
                <a16:creationId xmlns:a16="http://schemas.microsoft.com/office/drawing/2014/main" id="{BCB34709-F8AC-BA21-6DC1-1C84A38E8571}"/>
              </a:ext>
            </a:extLst>
          </p:cNvPr>
          <p:cNvSpPr/>
          <p:nvPr/>
        </p:nvSpPr>
        <p:spPr>
          <a:xfrm>
            <a:off x="8099254" y="5619128"/>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 name="文本框 5">
            <a:extLst>
              <a:ext uri="{FF2B5EF4-FFF2-40B4-BE49-F238E27FC236}">
                <a16:creationId xmlns:a16="http://schemas.microsoft.com/office/drawing/2014/main" id="{521298E9-9B4D-2A24-3315-05EE89719A02}"/>
              </a:ext>
            </a:extLst>
          </p:cNvPr>
          <p:cNvSpPr txBox="1"/>
          <p:nvPr/>
        </p:nvSpPr>
        <p:spPr>
          <a:xfrm>
            <a:off x="10959039" y="5651905"/>
            <a:ext cx="737838"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文本</a:t>
            </a:r>
          </a:p>
        </p:txBody>
      </p:sp>
      <p:sp>
        <p:nvSpPr>
          <p:cNvPr id="7" name="右箭头 6">
            <a:extLst>
              <a:ext uri="{FF2B5EF4-FFF2-40B4-BE49-F238E27FC236}">
                <a16:creationId xmlns:a16="http://schemas.microsoft.com/office/drawing/2014/main" id="{71861DB9-4891-22B6-D90A-F912F4111F98}"/>
              </a:ext>
            </a:extLst>
          </p:cNvPr>
          <p:cNvSpPr/>
          <p:nvPr/>
        </p:nvSpPr>
        <p:spPr>
          <a:xfrm>
            <a:off x="10553744" y="5619128"/>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8" name="文本框 7">
            <a:extLst>
              <a:ext uri="{FF2B5EF4-FFF2-40B4-BE49-F238E27FC236}">
                <a16:creationId xmlns:a16="http://schemas.microsoft.com/office/drawing/2014/main" id="{65285FE8-3CC3-BE6B-A0EE-9C667E358070}"/>
              </a:ext>
            </a:extLst>
          </p:cNvPr>
          <p:cNvSpPr txBox="1"/>
          <p:nvPr/>
        </p:nvSpPr>
        <p:spPr>
          <a:xfrm>
            <a:off x="9202906" y="5662280"/>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SFT</a:t>
            </a:r>
            <a:endParaRPr kumimoji="1" lang="zh-CN" altLang="en-US" sz="2000" dirty="0">
              <a:solidFill>
                <a:prstClr val="black"/>
              </a:solidFill>
              <a:latin typeface="Arial"/>
              <a:ea typeface="楷体"/>
            </a:endParaRPr>
          </a:p>
        </p:txBody>
      </p:sp>
      <p:sp>
        <p:nvSpPr>
          <p:cNvPr id="10" name="文本框 9">
            <a:extLst>
              <a:ext uri="{FF2B5EF4-FFF2-40B4-BE49-F238E27FC236}">
                <a16:creationId xmlns:a16="http://schemas.microsoft.com/office/drawing/2014/main" id="{46936B2B-2BC7-49D5-17F6-A58027FDEDB0}"/>
              </a:ext>
            </a:extLst>
          </p:cNvPr>
          <p:cNvSpPr txBox="1"/>
          <p:nvPr/>
        </p:nvSpPr>
        <p:spPr>
          <a:xfrm>
            <a:off x="3062948" y="1301775"/>
            <a:ext cx="2793381" cy="525850"/>
          </a:xfrm>
          <a:prstGeom prst="rect">
            <a:avLst/>
          </a:prstGeom>
          <a:noFill/>
        </p:spPr>
        <p:txBody>
          <a:bodyPr wrap="square">
            <a:spAutoFit/>
          </a:bodyPr>
          <a:lstStyle/>
          <a:p>
            <a:pPr defTabSz="457200">
              <a:lnSpc>
                <a:spcPts val="3900"/>
              </a:lnSpc>
            </a:pPr>
            <a:r>
              <a:rPr kumimoji="1" lang="zh-CN" altLang="en-US" sz="2400" dirty="0">
                <a:solidFill>
                  <a:prstClr val="black"/>
                </a:solidFill>
                <a:latin typeface="SimHei" panose="02010609060101010101" pitchFamily="49" charset="-122"/>
                <a:ea typeface="SimHei" panose="02010609060101010101" pitchFamily="49" charset="-122"/>
              </a:rPr>
              <a:t>流畅通顺的结果</a:t>
            </a:r>
            <a:endParaRPr kumimoji="1" lang="en-US" altLang="zh-CN" sz="2400" dirty="0">
              <a:solidFill>
                <a:prstClr val="black"/>
              </a:solidFill>
              <a:latin typeface="SimHei" panose="02010609060101010101" pitchFamily="49" charset="-122"/>
              <a:ea typeface="SimHei" panose="02010609060101010101" pitchFamily="49" charset="-122"/>
            </a:endParaRPr>
          </a:p>
        </p:txBody>
      </p:sp>
      <p:sp>
        <p:nvSpPr>
          <p:cNvPr id="11" name="不等于 10">
            <a:extLst>
              <a:ext uri="{FF2B5EF4-FFF2-40B4-BE49-F238E27FC236}">
                <a16:creationId xmlns:a16="http://schemas.microsoft.com/office/drawing/2014/main" id="{24E38650-170B-F808-2E12-DF7B8B37B17F}"/>
              </a:ext>
            </a:extLst>
          </p:cNvPr>
          <p:cNvSpPr/>
          <p:nvPr/>
        </p:nvSpPr>
        <p:spPr>
          <a:xfrm>
            <a:off x="5747447" y="1455150"/>
            <a:ext cx="543622" cy="239842"/>
          </a:xfrm>
          <a:prstGeom prst="mathNotEqual">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black"/>
              </a:solidFill>
              <a:latin typeface="Arial"/>
              <a:ea typeface="楷体"/>
            </a:endParaRPr>
          </a:p>
        </p:txBody>
      </p:sp>
      <p:sp>
        <p:nvSpPr>
          <p:cNvPr id="12" name="文本框 11">
            <a:extLst>
              <a:ext uri="{FF2B5EF4-FFF2-40B4-BE49-F238E27FC236}">
                <a16:creationId xmlns:a16="http://schemas.microsoft.com/office/drawing/2014/main" id="{40FB6FB8-D4CE-9C28-16FB-B2FD26913FD8}"/>
              </a:ext>
            </a:extLst>
          </p:cNvPr>
          <p:cNvSpPr txBox="1"/>
          <p:nvPr/>
        </p:nvSpPr>
        <p:spPr>
          <a:xfrm>
            <a:off x="6495664" y="1301775"/>
            <a:ext cx="2793381" cy="525850"/>
          </a:xfrm>
          <a:prstGeom prst="rect">
            <a:avLst/>
          </a:prstGeom>
          <a:noFill/>
        </p:spPr>
        <p:txBody>
          <a:bodyPr wrap="square">
            <a:spAutoFit/>
          </a:bodyPr>
          <a:lstStyle/>
          <a:p>
            <a:pPr defTabSz="457200">
              <a:lnSpc>
                <a:spcPts val="3900"/>
              </a:lnSpc>
            </a:pPr>
            <a:r>
              <a:rPr kumimoji="1" lang="zh-CN" altLang="en-US" sz="2400" dirty="0">
                <a:solidFill>
                  <a:prstClr val="black"/>
                </a:solidFill>
                <a:latin typeface="SimHei" panose="02010609060101010101" pitchFamily="49" charset="-122"/>
                <a:ea typeface="SimHei" panose="02010609060101010101" pitchFamily="49" charset="-122"/>
              </a:rPr>
              <a:t>人类想要的结果</a:t>
            </a:r>
            <a:endParaRPr kumimoji="1" lang="en-US" altLang="zh-CN" sz="2400" dirty="0">
              <a:solidFill>
                <a:prstClr val="black"/>
              </a:solidFill>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12A82C81-16D1-CEFD-A9A1-DEFBC67EB6F8}"/>
              </a:ext>
            </a:extLst>
          </p:cNvPr>
          <p:cNvSpPr txBox="1"/>
          <p:nvPr/>
        </p:nvSpPr>
        <p:spPr>
          <a:xfrm>
            <a:off x="1085689" y="2575648"/>
            <a:ext cx="3801914" cy="400110"/>
          </a:xfrm>
          <a:prstGeom prst="rect">
            <a:avLst/>
          </a:prstGeom>
          <a:noFill/>
        </p:spPr>
        <p:txBody>
          <a:bodyPr wrap="square">
            <a:spAutoFit/>
          </a:bodyPr>
          <a:lstStyle/>
          <a:p>
            <a:pPr defTabSz="1219162">
              <a:defRPr/>
            </a:pPr>
            <a:r>
              <a:rPr kumimoji="1" lang="zh-CN" altLang="en-US" sz="2000" dirty="0">
                <a:solidFill>
                  <a:prstClr val="black"/>
                </a:solidFill>
                <a:latin typeface="Arial"/>
                <a:ea typeface="楷体"/>
              </a:rPr>
              <a:t>请帮我介绍北京好玩的地方</a:t>
            </a:r>
          </a:p>
        </p:txBody>
      </p:sp>
      <p:sp>
        <p:nvSpPr>
          <p:cNvPr id="16" name="文本框 15">
            <a:extLst>
              <a:ext uri="{FF2B5EF4-FFF2-40B4-BE49-F238E27FC236}">
                <a16:creationId xmlns:a16="http://schemas.microsoft.com/office/drawing/2014/main" id="{67BCE2AC-57C2-1E85-6E92-19955E0756A5}"/>
              </a:ext>
            </a:extLst>
          </p:cNvPr>
          <p:cNvSpPr txBox="1"/>
          <p:nvPr/>
        </p:nvSpPr>
        <p:spPr>
          <a:xfrm>
            <a:off x="5610356" y="2575648"/>
            <a:ext cx="6029522" cy="400110"/>
          </a:xfrm>
          <a:prstGeom prst="rect">
            <a:avLst/>
          </a:prstGeom>
          <a:noFill/>
        </p:spPr>
        <p:txBody>
          <a:bodyPr wrap="square">
            <a:spAutoFit/>
          </a:bodyPr>
          <a:lstStyle/>
          <a:p>
            <a:pPr defTabSz="1219162">
              <a:defRPr/>
            </a:pPr>
            <a:r>
              <a:rPr kumimoji="1" lang="zh-CN" altLang="en-US" sz="2000" dirty="0">
                <a:solidFill>
                  <a:prstClr val="black"/>
                </a:solidFill>
                <a:latin typeface="Arial"/>
                <a:ea typeface="楷体"/>
              </a:rPr>
              <a:t>北京是一个拥有众多旅游景点的城市</a:t>
            </a:r>
          </a:p>
        </p:txBody>
      </p:sp>
      <p:sp>
        <p:nvSpPr>
          <p:cNvPr id="17" name="右箭头 16">
            <a:extLst>
              <a:ext uri="{FF2B5EF4-FFF2-40B4-BE49-F238E27FC236}">
                <a16:creationId xmlns:a16="http://schemas.microsoft.com/office/drawing/2014/main" id="{68132CD6-1D13-1090-0A2A-7259FB8D2A04}"/>
              </a:ext>
            </a:extLst>
          </p:cNvPr>
          <p:cNvSpPr/>
          <p:nvPr/>
        </p:nvSpPr>
        <p:spPr>
          <a:xfrm>
            <a:off x="5177534" y="2650322"/>
            <a:ext cx="193150" cy="24818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18" name="文本框 17">
            <a:extLst>
              <a:ext uri="{FF2B5EF4-FFF2-40B4-BE49-F238E27FC236}">
                <a16:creationId xmlns:a16="http://schemas.microsoft.com/office/drawing/2014/main" id="{3F81AAE8-F628-FBAF-3D38-5B82FA06AA0F}"/>
              </a:ext>
            </a:extLst>
          </p:cNvPr>
          <p:cNvSpPr txBox="1"/>
          <p:nvPr/>
        </p:nvSpPr>
        <p:spPr>
          <a:xfrm>
            <a:off x="532837" y="3472611"/>
            <a:ext cx="4430808" cy="519373"/>
          </a:xfrm>
          <a:prstGeom prst="rect">
            <a:avLst/>
          </a:prstGeom>
          <a:noFill/>
          <a:ln>
            <a:noFill/>
          </a:ln>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雇佣人类标注员写问答数据</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19" name="文本框 18">
            <a:extLst>
              <a:ext uri="{FF2B5EF4-FFF2-40B4-BE49-F238E27FC236}">
                <a16:creationId xmlns:a16="http://schemas.microsoft.com/office/drawing/2014/main" id="{62BB797A-098C-C66C-B091-F536300C30A6}"/>
              </a:ext>
            </a:extLst>
          </p:cNvPr>
          <p:cNvSpPr txBox="1"/>
          <p:nvPr/>
        </p:nvSpPr>
        <p:spPr>
          <a:xfrm>
            <a:off x="1102805" y="1935424"/>
            <a:ext cx="1896874" cy="400110"/>
          </a:xfrm>
          <a:prstGeom prst="rect">
            <a:avLst/>
          </a:prstGeom>
          <a:noFill/>
        </p:spPr>
        <p:txBody>
          <a:bodyPr wrap="square">
            <a:spAutoFit/>
          </a:bodyPr>
          <a:lstStyle/>
          <a:p>
            <a:pPr defTabSz="1219162">
              <a:defRPr/>
            </a:pPr>
            <a:r>
              <a:rPr kumimoji="1" lang="zh-CN" altLang="en-US" sz="2000" dirty="0">
                <a:solidFill>
                  <a:prstClr val="black"/>
                </a:solidFill>
                <a:latin typeface="SimHei" panose="02010609060101010101" pitchFamily="49" charset="-122"/>
                <a:ea typeface="SimHei" panose="02010609060101010101" pitchFamily="49" charset="-122"/>
              </a:rPr>
              <a:t>简单的反例：</a:t>
            </a:r>
          </a:p>
        </p:txBody>
      </p:sp>
      <p:sp>
        <p:nvSpPr>
          <p:cNvPr id="20" name="文本框 19">
            <a:extLst>
              <a:ext uri="{FF2B5EF4-FFF2-40B4-BE49-F238E27FC236}">
                <a16:creationId xmlns:a16="http://schemas.microsoft.com/office/drawing/2014/main" id="{C25C8BB1-51EA-4CAE-C253-5320B172CAF8}"/>
              </a:ext>
            </a:extLst>
          </p:cNvPr>
          <p:cNvSpPr txBox="1"/>
          <p:nvPr/>
        </p:nvSpPr>
        <p:spPr>
          <a:xfrm>
            <a:off x="6693179" y="3345588"/>
            <a:ext cx="1313397" cy="400110"/>
          </a:xfrm>
          <a:prstGeom prst="rect">
            <a:avLst/>
          </a:prstGeom>
          <a:noFill/>
        </p:spPr>
        <p:txBody>
          <a:bodyPr wrap="square">
            <a:spAutoFit/>
          </a:bodyPr>
          <a:lstStyle/>
          <a:p>
            <a:pPr defTabSz="1219162">
              <a:defRPr/>
            </a:pPr>
            <a:r>
              <a:rPr kumimoji="1" lang="zh-CN" altLang="en-US" sz="2000" dirty="0">
                <a:solidFill>
                  <a:prstClr val="black"/>
                </a:solidFill>
                <a:latin typeface="SimHei" panose="02010609060101010101" pitchFamily="49" charset="-122"/>
                <a:ea typeface="SimHei" panose="02010609060101010101" pitchFamily="49" charset="-122"/>
              </a:rPr>
              <a:t>解决方案</a:t>
            </a:r>
          </a:p>
        </p:txBody>
      </p:sp>
      <p:sp>
        <p:nvSpPr>
          <p:cNvPr id="21" name="下箭头 20">
            <a:extLst>
              <a:ext uri="{FF2B5EF4-FFF2-40B4-BE49-F238E27FC236}">
                <a16:creationId xmlns:a16="http://schemas.microsoft.com/office/drawing/2014/main" id="{EA33CEE4-1BA4-DD37-6CD7-2BBBD7123013}"/>
              </a:ext>
            </a:extLst>
          </p:cNvPr>
          <p:cNvSpPr/>
          <p:nvPr/>
        </p:nvSpPr>
        <p:spPr>
          <a:xfrm>
            <a:off x="5571369" y="3436441"/>
            <a:ext cx="895777" cy="30239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6" name="圆角矩形 25">
            <a:extLst>
              <a:ext uri="{FF2B5EF4-FFF2-40B4-BE49-F238E27FC236}">
                <a16:creationId xmlns:a16="http://schemas.microsoft.com/office/drawing/2014/main" id="{ED551440-E3E0-68CC-E18D-AA769C21A7FE}"/>
              </a:ext>
            </a:extLst>
          </p:cNvPr>
          <p:cNvSpPr/>
          <p:nvPr/>
        </p:nvSpPr>
        <p:spPr>
          <a:xfrm>
            <a:off x="8578902" y="4185608"/>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7" name="文本框 26">
            <a:extLst>
              <a:ext uri="{FF2B5EF4-FFF2-40B4-BE49-F238E27FC236}">
                <a16:creationId xmlns:a16="http://schemas.microsoft.com/office/drawing/2014/main" id="{A736D540-5708-CDB0-41CF-153863A7D709}"/>
              </a:ext>
            </a:extLst>
          </p:cNvPr>
          <p:cNvSpPr txBox="1"/>
          <p:nvPr/>
        </p:nvSpPr>
        <p:spPr>
          <a:xfrm>
            <a:off x="9024486" y="4435058"/>
            <a:ext cx="982236"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GPT-3</a:t>
            </a:r>
            <a:endParaRPr kumimoji="1" lang="zh-CN" altLang="en-US" sz="2000" dirty="0">
              <a:solidFill>
                <a:prstClr val="black"/>
              </a:solidFill>
              <a:latin typeface="Arial"/>
              <a:ea typeface="楷体"/>
            </a:endParaRPr>
          </a:p>
        </p:txBody>
      </p:sp>
      <p:sp>
        <p:nvSpPr>
          <p:cNvPr id="28" name="下箭头 27">
            <a:extLst>
              <a:ext uri="{FF2B5EF4-FFF2-40B4-BE49-F238E27FC236}">
                <a16:creationId xmlns:a16="http://schemas.microsoft.com/office/drawing/2014/main" id="{15BB9CB8-1EFB-40DF-8C2F-C98F5C7A75A5}"/>
              </a:ext>
            </a:extLst>
          </p:cNvPr>
          <p:cNvSpPr/>
          <p:nvPr/>
        </p:nvSpPr>
        <p:spPr>
          <a:xfrm>
            <a:off x="9377728" y="5157736"/>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graphicFrame>
        <p:nvGraphicFramePr>
          <p:cNvPr id="29" name="表格 7">
            <a:extLst>
              <a:ext uri="{FF2B5EF4-FFF2-40B4-BE49-F238E27FC236}">
                <a16:creationId xmlns:a16="http://schemas.microsoft.com/office/drawing/2014/main" id="{C231AB55-FF1C-CFBB-8407-A4891BA4EB71}"/>
              </a:ext>
            </a:extLst>
          </p:cNvPr>
          <p:cNvGraphicFramePr>
            <a:graphicFrameLocks noGrp="1"/>
          </p:cNvGraphicFramePr>
          <p:nvPr/>
        </p:nvGraphicFramePr>
        <p:xfrm>
          <a:off x="532837" y="4195552"/>
          <a:ext cx="5620825" cy="2148840"/>
        </p:xfrm>
        <a:graphic>
          <a:graphicData uri="http://schemas.openxmlformats.org/drawingml/2006/table">
            <a:tbl>
              <a:tblPr firstRow="1" bandRow="1">
                <a:tableStyleId>{5940675A-B579-460E-94D1-54222C63F5DA}</a:tableStyleId>
              </a:tblPr>
              <a:tblGrid>
                <a:gridCol w="2500296">
                  <a:extLst>
                    <a:ext uri="{9D8B030D-6E8A-4147-A177-3AD203B41FA5}">
                      <a16:colId xmlns:a16="http://schemas.microsoft.com/office/drawing/2014/main" val="1357156415"/>
                    </a:ext>
                  </a:extLst>
                </a:gridCol>
                <a:gridCol w="3120529">
                  <a:extLst>
                    <a:ext uri="{9D8B030D-6E8A-4147-A177-3AD203B41FA5}">
                      <a16:colId xmlns:a16="http://schemas.microsoft.com/office/drawing/2014/main" val="2219065941"/>
                    </a:ext>
                  </a:extLst>
                </a:gridCol>
              </a:tblGrid>
              <a:tr h="228600">
                <a:tc>
                  <a:txBody>
                    <a:bodyPr/>
                    <a:lstStyle/>
                    <a:p>
                      <a:r>
                        <a:rPr lang="zh-CN" altLang="en-US" sz="1200" dirty="0"/>
                        <a:t>问题</a:t>
                      </a:r>
                    </a:p>
                  </a:txBody>
                  <a:tcPr marL="45720" marR="45720" marT="22860" marB="22860"/>
                </a:tc>
                <a:tc>
                  <a:txBody>
                    <a:bodyPr/>
                    <a:lstStyle/>
                    <a:p>
                      <a:r>
                        <a:rPr lang="zh-CN" altLang="en-US" sz="1200" dirty="0"/>
                        <a:t>答案</a:t>
                      </a:r>
                    </a:p>
                  </a:txBody>
                  <a:tcPr marL="45720" marR="45720" marT="22860" marB="22860"/>
                </a:tc>
                <a:extLst>
                  <a:ext uri="{0D108BD9-81ED-4DB2-BD59-A6C34878D82A}">
                    <a16:rowId xmlns:a16="http://schemas.microsoft.com/office/drawing/2014/main" val="2649007170"/>
                  </a:ext>
                </a:extLst>
              </a:tr>
              <a:tr h="150876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000" dirty="0"/>
                        <a:t>中国人民大学有哪些特点</a:t>
                      </a:r>
                    </a:p>
                  </a:txBody>
                  <a:tcPr marL="45720" marR="45720" marT="22860" marB="22860"/>
                </a:tc>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tx1"/>
                          </a:solidFill>
                          <a:effectLst/>
                          <a:latin typeface="+mn-lt"/>
                          <a:ea typeface="+mn-ea"/>
                          <a:cs typeface="+mn-cs"/>
                        </a:rPr>
                        <a:t>中国人民大学是中国最高学府之一，位于北京市海淀区。学校拥有法学、社会学、政治学、人文学、理学、理论与应用数学、计算机科学、物理学等多个一级学科，培养了大量人才。</a:t>
                      </a:r>
                      <a:endParaRPr lang="zh-CN" altLang="en-US" sz="2400" b="0" i="0" kern="1200" dirty="0">
                        <a:solidFill>
                          <a:schemeClr val="tx1"/>
                        </a:solidFill>
                        <a:effectLst/>
                        <a:latin typeface="+mn-lt"/>
                        <a:ea typeface="+mn-ea"/>
                        <a:cs typeface="+mn-cs"/>
                      </a:endParaRPr>
                    </a:p>
                  </a:txBody>
                  <a:tcPr marL="45720" marR="45720" marT="22860" marB="22860"/>
                </a:tc>
                <a:extLst>
                  <a:ext uri="{0D108BD9-81ED-4DB2-BD59-A6C34878D82A}">
                    <a16:rowId xmlns:a16="http://schemas.microsoft.com/office/drawing/2014/main" val="4237863899"/>
                  </a:ext>
                </a:extLst>
              </a:tr>
              <a:tr h="411480">
                <a:tc>
                  <a:txBody>
                    <a:bodyPr/>
                    <a:lstStyle/>
                    <a:p>
                      <a:pPr marL="0" marR="0" lvl="0" indent="0" algn="l" defTabSz="2438324" rtl="0" eaLnBrk="1" fontAlgn="auto" latinLnBrk="0" hangingPunct="1">
                        <a:lnSpc>
                          <a:spcPct val="100000"/>
                        </a:lnSpc>
                        <a:spcBef>
                          <a:spcPts val="0"/>
                        </a:spcBef>
                        <a:spcAft>
                          <a:spcPts val="0"/>
                        </a:spcAft>
                        <a:buClrTx/>
                        <a:buSzTx/>
                        <a:buFontTx/>
                        <a:buNone/>
                        <a:tabLst/>
                        <a:defRPr/>
                      </a:pPr>
                      <a:r>
                        <a:rPr kumimoji="1" lang="zh-CN" altLang="en-US" sz="2400" dirty="0"/>
                        <a:t>。。。</a:t>
                      </a:r>
                    </a:p>
                  </a:txBody>
                  <a:tcPr marL="45720" marR="45720" marT="22860" marB="22860"/>
                </a:tc>
                <a:tc>
                  <a:txBody>
                    <a:bodyPr/>
                    <a:lstStyle/>
                    <a:p>
                      <a:r>
                        <a:rPr lang="zh-CN" altLang="en-US" sz="1200" dirty="0"/>
                        <a:t>。。。</a:t>
                      </a:r>
                    </a:p>
                  </a:txBody>
                  <a:tcPr marL="45720" marR="45720" marT="22860" marB="22860"/>
                </a:tc>
                <a:extLst>
                  <a:ext uri="{0D108BD9-81ED-4DB2-BD59-A6C34878D82A}">
                    <a16:rowId xmlns:a16="http://schemas.microsoft.com/office/drawing/2014/main" val="420089650"/>
                  </a:ext>
                </a:extLst>
              </a:tr>
            </a:tbl>
          </a:graphicData>
        </a:graphic>
      </p:graphicFrame>
      <p:sp>
        <p:nvSpPr>
          <p:cNvPr id="30" name="右箭头 29">
            <a:extLst>
              <a:ext uri="{FF2B5EF4-FFF2-40B4-BE49-F238E27FC236}">
                <a16:creationId xmlns:a16="http://schemas.microsoft.com/office/drawing/2014/main" id="{5102B2C8-940C-DD0B-CE9A-A24802192DEF}"/>
              </a:ext>
            </a:extLst>
          </p:cNvPr>
          <p:cNvSpPr/>
          <p:nvPr/>
        </p:nvSpPr>
        <p:spPr>
          <a:xfrm>
            <a:off x="6599244" y="5254802"/>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1" name="文本框 30">
            <a:extLst>
              <a:ext uri="{FF2B5EF4-FFF2-40B4-BE49-F238E27FC236}">
                <a16:creationId xmlns:a16="http://schemas.microsoft.com/office/drawing/2014/main" id="{1ED6B2BE-BEE4-4DDF-D977-CC724C0F892A}"/>
              </a:ext>
            </a:extLst>
          </p:cNvPr>
          <p:cNvSpPr txBox="1"/>
          <p:nvPr/>
        </p:nvSpPr>
        <p:spPr>
          <a:xfrm>
            <a:off x="6293839" y="4866196"/>
            <a:ext cx="1001829" cy="307777"/>
          </a:xfrm>
          <a:prstGeom prst="rect">
            <a:avLst/>
          </a:prstGeom>
          <a:noFill/>
        </p:spPr>
        <p:txBody>
          <a:bodyPr wrap="square">
            <a:spAutoFit/>
          </a:bodyPr>
          <a:lstStyle/>
          <a:p>
            <a:pPr defTabSz="1219162">
              <a:defRPr/>
            </a:pPr>
            <a:r>
              <a:rPr kumimoji="1" lang="zh-CN" altLang="en-US" sz="1400" i="1" dirty="0">
                <a:solidFill>
                  <a:prstClr val="black"/>
                </a:solidFill>
                <a:latin typeface="SimHei" panose="02010609060101010101" pitchFamily="49" charset="-122"/>
                <a:ea typeface="SimHei" panose="02010609060101010101" pitchFamily="49" charset="-122"/>
              </a:rPr>
              <a:t>数据适配</a:t>
            </a:r>
          </a:p>
        </p:txBody>
      </p:sp>
    </p:spTree>
    <p:extLst>
      <p:ext uri="{BB962C8B-B14F-4D97-AF65-F5344CB8AC3E}">
        <p14:creationId xmlns:p14="http://schemas.microsoft.com/office/powerpoint/2010/main" val="1673810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0C812CA-B13F-4377-9F34-2C443DD7BC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790930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F5E92CC0-2D64-AA32-8DAD-AED34EF327EC}"/>
              </a:ext>
            </a:extLst>
          </p:cNvPr>
          <p:cNvSpPr/>
          <p:nvPr/>
        </p:nvSpPr>
        <p:spPr>
          <a:xfrm>
            <a:off x="297131" y="4220828"/>
            <a:ext cx="5249739" cy="2351388"/>
          </a:xfrm>
          <a:prstGeom prst="rect">
            <a:avLst/>
          </a:prstGeom>
          <a:solidFill>
            <a:srgbClr val="FCFDE8"/>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1" name="矩形 30">
            <a:extLst>
              <a:ext uri="{FF2B5EF4-FFF2-40B4-BE49-F238E27FC236}">
                <a16:creationId xmlns:a16="http://schemas.microsoft.com/office/drawing/2014/main" id="{C0D53EC8-0B2C-E80A-9D66-6F285A75BB18}"/>
              </a:ext>
            </a:extLst>
          </p:cNvPr>
          <p:cNvSpPr/>
          <p:nvPr/>
        </p:nvSpPr>
        <p:spPr>
          <a:xfrm>
            <a:off x="297131" y="1164388"/>
            <a:ext cx="5249739" cy="2842445"/>
          </a:xfrm>
          <a:prstGeom prst="rect">
            <a:avLst/>
          </a:prstGeom>
          <a:solidFill>
            <a:srgbClr val="FAEA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 name="文本框 1">
            <a:extLst>
              <a:ext uri="{FF2B5EF4-FFF2-40B4-BE49-F238E27FC236}">
                <a16:creationId xmlns:a16="http://schemas.microsoft.com/office/drawing/2014/main" id="{4132D5E8-757C-B038-8A9B-C93DB1D16DCB}"/>
              </a:ext>
            </a:extLst>
          </p:cNvPr>
          <p:cNvSpPr txBox="1"/>
          <p:nvPr/>
        </p:nvSpPr>
        <p:spPr>
          <a:xfrm>
            <a:off x="634400" y="230030"/>
            <a:ext cx="6686701" cy="1032527"/>
          </a:xfrm>
          <a:prstGeom prst="rect">
            <a:avLst/>
          </a:prstGeom>
          <a:noFill/>
        </p:spPr>
        <p:txBody>
          <a:bodyPr wrap="square" rtlCol="0">
            <a:spAutoFit/>
          </a:bodyPr>
          <a:lstStyle/>
          <a:p>
            <a:pPr defTabSz="457200">
              <a:lnSpc>
                <a:spcPts val="3900"/>
              </a:lnSpc>
            </a:pPr>
            <a:r>
              <a:rPr kumimoji="1" lang="zh-CN" altLang="en-US" sz="2800" dirty="0">
                <a:solidFill>
                  <a:prstClr val="black"/>
                </a:solidFill>
                <a:latin typeface="SimHei" panose="02010609060101010101" pitchFamily="49" charset="-122"/>
                <a:ea typeface="SimHei" panose="02010609060101010101" pitchFamily="49" charset="-122"/>
              </a:rPr>
              <a:t>步骤三：</a:t>
            </a:r>
            <a:r>
              <a:rPr kumimoji="1" lang="zh-CN" altLang="en-US" sz="2800" dirty="0">
                <a:solidFill>
                  <a:srgbClr val="00B0F0"/>
                </a:solidFill>
                <a:latin typeface="SimHei" panose="02010609060101010101" pitchFamily="49" charset="-122"/>
                <a:ea typeface="SimHei" panose="02010609060101010101" pitchFamily="49" charset="-122"/>
              </a:rPr>
              <a:t>模仿人类老师的喜好</a:t>
            </a:r>
            <a:endParaRPr kumimoji="1" lang="en-US" altLang="zh-CN" sz="2800" dirty="0">
              <a:solidFill>
                <a:srgbClr val="00B0F0"/>
              </a:solidFill>
              <a:latin typeface="SimHei" panose="02010609060101010101" pitchFamily="49" charset="-122"/>
              <a:ea typeface="SimHei" panose="02010609060101010101" pitchFamily="49" charset="-122"/>
            </a:endParaRPr>
          </a:p>
          <a:p>
            <a:pPr defTabSz="457200">
              <a:lnSpc>
                <a:spcPts val="3900"/>
              </a:lnSpc>
            </a:pPr>
            <a:endParaRPr kumimoji="1" lang="en-US" altLang="zh-CN" sz="2800" dirty="0">
              <a:solidFill>
                <a:prstClr val="black"/>
              </a:solidFill>
              <a:latin typeface="SimHei" panose="02010609060101010101" pitchFamily="49" charset="-122"/>
              <a:ea typeface="SimHei" panose="02010609060101010101" pitchFamily="49" charset="-122"/>
            </a:endParaRPr>
          </a:p>
        </p:txBody>
      </p:sp>
      <p:sp>
        <p:nvSpPr>
          <p:cNvPr id="11" name="文本框 10">
            <a:extLst>
              <a:ext uri="{FF2B5EF4-FFF2-40B4-BE49-F238E27FC236}">
                <a16:creationId xmlns:a16="http://schemas.microsoft.com/office/drawing/2014/main" id="{2B1DA20C-023B-EFD8-696B-6A8FF054297C}"/>
              </a:ext>
            </a:extLst>
          </p:cNvPr>
          <p:cNvSpPr txBox="1"/>
          <p:nvPr/>
        </p:nvSpPr>
        <p:spPr>
          <a:xfrm>
            <a:off x="386415" y="1302517"/>
            <a:ext cx="5115850" cy="519373"/>
          </a:xfrm>
          <a:prstGeom prst="rect">
            <a:avLst/>
          </a:prstGeom>
          <a:noFill/>
        </p:spPr>
        <p:txBody>
          <a:bodyPr wrap="square">
            <a:spAutoFit/>
          </a:bodyPr>
          <a:lstStyle/>
          <a:p>
            <a:pPr defTabSz="457200">
              <a:lnSpc>
                <a:spcPts val="3900"/>
              </a:lnSpc>
            </a:pPr>
            <a:r>
              <a:rPr kumimoji="1" lang="zh-CN" altLang="en-US" sz="2400" dirty="0">
                <a:solidFill>
                  <a:prstClr val="black"/>
                </a:solidFill>
                <a:latin typeface="SimHei" panose="02010609060101010101" pitchFamily="49" charset="-122"/>
                <a:ea typeface="SimHei" panose="02010609060101010101" pitchFamily="49" charset="-122"/>
              </a:rPr>
              <a:t>人类的标注 </a:t>
            </a:r>
            <a:r>
              <a:rPr kumimoji="1" lang="en-US" altLang="zh-CN" sz="2400" dirty="0">
                <a:solidFill>
                  <a:prstClr val="black"/>
                </a:solidFill>
                <a:latin typeface="SimHei" panose="02010609060101010101" pitchFamily="49" charset="-122"/>
                <a:ea typeface="SimHei" panose="02010609060101010101" pitchFamily="49" charset="-122"/>
              </a:rPr>
              <a:t>+</a:t>
            </a:r>
            <a:r>
              <a:rPr kumimoji="1" lang="zh-CN" altLang="en-US" sz="2400" dirty="0">
                <a:solidFill>
                  <a:prstClr val="black"/>
                </a:solidFill>
                <a:latin typeface="SimHei" panose="02010609060101010101" pitchFamily="49" charset="-122"/>
                <a:ea typeface="SimHei" panose="02010609060101010101" pitchFamily="49" charset="-122"/>
              </a:rPr>
              <a:t> 高精度的质量控制</a:t>
            </a:r>
            <a:endParaRPr kumimoji="1" lang="en-US" altLang="zh-CN" sz="2400" dirty="0">
              <a:solidFill>
                <a:prstClr val="black"/>
              </a:solidFill>
              <a:latin typeface="SimHei" panose="02010609060101010101" pitchFamily="49" charset="-122"/>
              <a:ea typeface="SimHei" panose="02010609060101010101" pitchFamily="49" charset="-122"/>
            </a:endParaRPr>
          </a:p>
        </p:txBody>
      </p:sp>
      <p:sp>
        <p:nvSpPr>
          <p:cNvPr id="24" name="文本框 23">
            <a:extLst>
              <a:ext uri="{FF2B5EF4-FFF2-40B4-BE49-F238E27FC236}">
                <a16:creationId xmlns:a16="http://schemas.microsoft.com/office/drawing/2014/main" id="{90854749-6099-028D-D04E-E968A712AA15}"/>
              </a:ext>
            </a:extLst>
          </p:cNvPr>
          <p:cNvSpPr txBox="1"/>
          <p:nvPr/>
        </p:nvSpPr>
        <p:spPr>
          <a:xfrm>
            <a:off x="1136200" y="2377762"/>
            <a:ext cx="3349808" cy="525850"/>
          </a:xfrm>
          <a:prstGeom prst="rect">
            <a:avLst/>
          </a:prstGeom>
          <a:noFill/>
        </p:spPr>
        <p:txBody>
          <a:bodyPr wrap="square">
            <a:spAutoFit/>
          </a:bodyPr>
          <a:lstStyle/>
          <a:p>
            <a:pPr defTabSz="457200">
              <a:lnSpc>
                <a:spcPts val="3900"/>
              </a:lnSpc>
            </a:pPr>
            <a:r>
              <a:rPr kumimoji="1" lang="zh-CN" altLang="en-US" sz="2400" dirty="0">
                <a:solidFill>
                  <a:prstClr val="black"/>
                </a:solidFill>
                <a:latin typeface="SimHei" panose="02010609060101010101" pitchFamily="49" charset="-122"/>
                <a:ea typeface="SimHei" panose="02010609060101010101" pitchFamily="49" charset="-122"/>
              </a:rPr>
              <a:t>经济、时间成本过高</a:t>
            </a:r>
            <a:endParaRPr kumimoji="1" lang="en-US" altLang="zh-CN" sz="2400" dirty="0">
              <a:solidFill>
                <a:prstClr val="black"/>
              </a:solidFill>
              <a:latin typeface="SimHei" panose="02010609060101010101" pitchFamily="49" charset="-122"/>
              <a:ea typeface="SimHei" panose="02010609060101010101" pitchFamily="49" charset="-122"/>
            </a:endParaRPr>
          </a:p>
        </p:txBody>
      </p:sp>
      <p:sp>
        <p:nvSpPr>
          <p:cNvPr id="25" name="文本框 24">
            <a:extLst>
              <a:ext uri="{FF2B5EF4-FFF2-40B4-BE49-F238E27FC236}">
                <a16:creationId xmlns:a16="http://schemas.microsoft.com/office/drawing/2014/main" id="{E81FDC8D-8398-08C2-A231-19FB802D909E}"/>
              </a:ext>
            </a:extLst>
          </p:cNvPr>
          <p:cNvSpPr txBox="1"/>
          <p:nvPr/>
        </p:nvSpPr>
        <p:spPr>
          <a:xfrm>
            <a:off x="3435573" y="2956035"/>
            <a:ext cx="1896874" cy="400110"/>
          </a:xfrm>
          <a:prstGeom prst="rect">
            <a:avLst/>
          </a:prstGeom>
          <a:noFill/>
        </p:spPr>
        <p:txBody>
          <a:bodyPr wrap="square">
            <a:spAutoFit/>
          </a:bodyPr>
          <a:lstStyle/>
          <a:p>
            <a:pPr defTabSz="1219162">
              <a:defRPr/>
            </a:pPr>
            <a:r>
              <a:rPr kumimoji="1" lang="zh-CN" altLang="en-US" sz="2000" dirty="0">
                <a:solidFill>
                  <a:prstClr val="black"/>
                </a:solidFill>
                <a:latin typeface="楷体"/>
                <a:ea typeface="楷体"/>
              </a:rPr>
              <a:t>解决方案</a:t>
            </a:r>
          </a:p>
        </p:txBody>
      </p:sp>
      <p:sp>
        <p:nvSpPr>
          <p:cNvPr id="26" name="下箭头 25">
            <a:extLst>
              <a:ext uri="{FF2B5EF4-FFF2-40B4-BE49-F238E27FC236}">
                <a16:creationId xmlns:a16="http://schemas.microsoft.com/office/drawing/2014/main" id="{BE183837-D0D0-6101-A0EC-8453C27755F3}"/>
              </a:ext>
            </a:extLst>
          </p:cNvPr>
          <p:cNvSpPr/>
          <p:nvPr/>
        </p:nvSpPr>
        <p:spPr>
          <a:xfrm>
            <a:off x="2587160" y="1956493"/>
            <a:ext cx="447889" cy="30239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7" name="文本框 26">
            <a:extLst>
              <a:ext uri="{FF2B5EF4-FFF2-40B4-BE49-F238E27FC236}">
                <a16:creationId xmlns:a16="http://schemas.microsoft.com/office/drawing/2014/main" id="{20C33ACC-00FA-D17E-40F8-77D5DC623E26}"/>
              </a:ext>
            </a:extLst>
          </p:cNvPr>
          <p:cNvSpPr txBox="1"/>
          <p:nvPr/>
        </p:nvSpPr>
        <p:spPr>
          <a:xfrm>
            <a:off x="1514317" y="3409897"/>
            <a:ext cx="2584523" cy="525850"/>
          </a:xfrm>
          <a:prstGeom prst="rect">
            <a:avLst/>
          </a:prstGeom>
          <a:noFill/>
        </p:spPr>
        <p:txBody>
          <a:bodyPr wrap="square">
            <a:spAutoFit/>
          </a:bodyPr>
          <a:lstStyle/>
          <a:p>
            <a:pPr defTabSz="457200">
              <a:lnSpc>
                <a:spcPts val="3900"/>
              </a:lnSpc>
            </a:pPr>
            <a:r>
              <a:rPr kumimoji="1" lang="zh-CN" altLang="en-US" sz="2400" i="1" dirty="0">
                <a:solidFill>
                  <a:srgbClr val="E84C22">
                    <a:lumMod val="75000"/>
                  </a:srgbClr>
                </a:solidFill>
                <a:latin typeface="SimHei" panose="02010609060101010101" pitchFamily="49" charset="-122"/>
                <a:ea typeface="SimHei" panose="02010609060101010101" pitchFamily="49" charset="-122"/>
              </a:rPr>
              <a:t>用机器代替人类</a:t>
            </a:r>
            <a:endParaRPr kumimoji="1" lang="en-US" altLang="zh-CN" sz="2400" i="1" dirty="0">
              <a:solidFill>
                <a:srgbClr val="E84C22">
                  <a:lumMod val="75000"/>
                </a:srgbClr>
              </a:solidFill>
              <a:latin typeface="SimHei" panose="02010609060101010101" pitchFamily="49" charset="-122"/>
              <a:ea typeface="SimHei" panose="02010609060101010101" pitchFamily="49" charset="-122"/>
            </a:endParaRPr>
          </a:p>
        </p:txBody>
      </p:sp>
      <p:sp>
        <p:nvSpPr>
          <p:cNvPr id="29" name="下箭头 28">
            <a:extLst>
              <a:ext uri="{FF2B5EF4-FFF2-40B4-BE49-F238E27FC236}">
                <a16:creationId xmlns:a16="http://schemas.microsoft.com/office/drawing/2014/main" id="{365F59D8-1E4C-281E-68C9-5E8FDA9943E2}"/>
              </a:ext>
            </a:extLst>
          </p:cNvPr>
          <p:cNvSpPr/>
          <p:nvPr/>
        </p:nvSpPr>
        <p:spPr>
          <a:xfrm>
            <a:off x="2587159" y="3012586"/>
            <a:ext cx="447889" cy="30239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0" name="文本框 29">
            <a:extLst>
              <a:ext uri="{FF2B5EF4-FFF2-40B4-BE49-F238E27FC236}">
                <a16:creationId xmlns:a16="http://schemas.microsoft.com/office/drawing/2014/main" id="{7126ABC3-F468-CEE5-44F6-3B482DE82DC4}"/>
              </a:ext>
            </a:extLst>
          </p:cNvPr>
          <p:cNvSpPr txBox="1"/>
          <p:nvPr/>
        </p:nvSpPr>
        <p:spPr>
          <a:xfrm>
            <a:off x="3435572" y="1857869"/>
            <a:ext cx="1896874" cy="400110"/>
          </a:xfrm>
          <a:prstGeom prst="rect">
            <a:avLst/>
          </a:prstGeom>
          <a:noFill/>
        </p:spPr>
        <p:txBody>
          <a:bodyPr wrap="square">
            <a:spAutoFit/>
          </a:bodyPr>
          <a:lstStyle/>
          <a:p>
            <a:pPr defTabSz="1219162">
              <a:defRPr/>
            </a:pPr>
            <a:r>
              <a:rPr kumimoji="1" lang="zh-CN" altLang="en-US" sz="2000" dirty="0">
                <a:solidFill>
                  <a:prstClr val="black"/>
                </a:solidFill>
                <a:latin typeface="楷体"/>
                <a:ea typeface="楷体"/>
              </a:rPr>
              <a:t>导致问题</a:t>
            </a:r>
          </a:p>
        </p:txBody>
      </p:sp>
      <p:sp>
        <p:nvSpPr>
          <p:cNvPr id="32" name="圆角矩形 31">
            <a:extLst>
              <a:ext uri="{FF2B5EF4-FFF2-40B4-BE49-F238E27FC236}">
                <a16:creationId xmlns:a16="http://schemas.microsoft.com/office/drawing/2014/main" id="{51A8980B-15C5-FAC1-16AB-46B658DAC932}"/>
              </a:ext>
            </a:extLst>
          </p:cNvPr>
          <p:cNvSpPr/>
          <p:nvPr/>
        </p:nvSpPr>
        <p:spPr>
          <a:xfrm>
            <a:off x="2069537" y="5555227"/>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3" name="文本框 32">
            <a:extLst>
              <a:ext uri="{FF2B5EF4-FFF2-40B4-BE49-F238E27FC236}">
                <a16:creationId xmlns:a16="http://schemas.microsoft.com/office/drawing/2014/main" id="{BF61EF0C-88FB-8D91-7D3D-33DF5C97EFFD}"/>
              </a:ext>
            </a:extLst>
          </p:cNvPr>
          <p:cNvSpPr txBox="1"/>
          <p:nvPr/>
        </p:nvSpPr>
        <p:spPr>
          <a:xfrm>
            <a:off x="383846" y="5814034"/>
            <a:ext cx="1095671"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问答对</a:t>
            </a:r>
          </a:p>
        </p:txBody>
      </p:sp>
      <p:sp>
        <p:nvSpPr>
          <p:cNvPr id="34" name="右箭头 33">
            <a:extLst>
              <a:ext uri="{FF2B5EF4-FFF2-40B4-BE49-F238E27FC236}">
                <a16:creationId xmlns:a16="http://schemas.microsoft.com/office/drawing/2014/main" id="{2A1D16BD-9604-1DA3-A271-A225317FECF5}"/>
              </a:ext>
            </a:extLst>
          </p:cNvPr>
          <p:cNvSpPr/>
          <p:nvPr/>
        </p:nvSpPr>
        <p:spPr>
          <a:xfrm>
            <a:off x="1489530" y="5761524"/>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5" name="文本框 34">
            <a:extLst>
              <a:ext uri="{FF2B5EF4-FFF2-40B4-BE49-F238E27FC236}">
                <a16:creationId xmlns:a16="http://schemas.microsoft.com/office/drawing/2014/main" id="{38106D06-A866-B3C5-913C-88933F6E68A2}"/>
              </a:ext>
            </a:extLst>
          </p:cNvPr>
          <p:cNvSpPr txBox="1"/>
          <p:nvPr/>
        </p:nvSpPr>
        <p:spPr>
          <a:xfrm>
            <a:off x="4706148" y="5805453"/>
            <a:ext cx="737838"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分数</a:t>
            </a:r>
          </a:p>
        </p:txBody>
      </p:sp>
      <p:sp>
        <p:nvSpPr>
          <p:cNvPr id="36" name="右箭头 35">
            <a:extLst>
              <a:ext uri="{FF2B5EF4-FFF2-40B4-BE49-F238E27FC236}">
                <a16:creationId xmlns:a16="http://schemas.microsoft.com/office/drawing/2014/main" id="{18172B09-E255-2B1F-C8E1-A04818C54824}"/>
              </a:ext>
            </a:extLst>
          </p:cNvPr>
          <p:cNvSpPr/>
          <p:nvPr/>
        </p:nvSpPr>
        <p:spPr>
          <a:xfrm>
            <a:off x="4189342" y="5761524"/>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7" name="文本框 36">
            <a:extLst>
              <a:ext uri="{FF2B5EF4-FFF2-40B4-BE49-F238E27FC236}">
                <a16:creationId xmlns:a16="http://schemas.microsoft.com/office/drawing/2014/main" id="{076D68A6-B0C9-6C34-F297-A1DB2EFB8CBE}"/>
              </a:ext>
            </a:extLst>
          </p:cNvPr>
          <p:cNvSpPr txBox="1"/>
          <p:nvPr/>
        </p:nvSpPr>
        <p:spPr>
          <a:xfrm>
            <a:off x="2708222" y="5814034"/>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38" name="圆角矩形 37">
            <a:extLst>
              <a:ext uri="{FF2B5EF4-FFF2-40B4-BE49-F238E27FC236}">
                <a16:creationId xmlns:a16="http://schemas.microsoft.com/office/drawing/2014/main" id="{A35A6A85-2CFB-C2DE-7761-771605B9DE63}"/>
              </a:ext>
            </a:extLst>
          </p:cNvPr>
          <p:cNvSpPr/>
          <p:nvPr/>
        </p:nvSpPr>
        <p:spPr>
          <a:xfrm>
            <a:off x="2069537" y="4328005"/>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9" name="文本框 38">
            <a:extLst>
              <a:ext uri="{FF2B5EF4-FFF2-40B4-BE49-F238E27FC236}">
                <a16:creationId xmlns:a16="http://schemas.microsoft.com/office/drawing/2014/main" id="{43DE8AE7-3A4A-0239-40BD-D23AB625C2B6}"/>
              </a:ext>
            </a:extLst>
          </p:cNvPr>
          <p:cNvSpPr txBox="1"/>
          <p:nvPr/>
        </p:nvSpPr>
        <p:spPr>
          <a:xfrm>
            <a:off x="2515121" y="4577454"/>
            <a:ext cx="982236"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GPT-3</a:t>
            </a:r>
            <a:endParaRPr kumimoji="1" lang="zh-CN" altLang="en-US" sz="2000" dirty="0">
              <a:solidFill>
                <a:prstClr val="black"/>
              </a:solidFill>
              <a:latin typeface="Arial"/>
              <a:ea typeface="楷体"/>
            </a:endParaRPr>
          </a:p>
        </p:txBody>
      </p:sp>
      <p:sp>
        <p:nvSpPr>
          <p:cNvPr id="40" name="下箭头 39">
            <a:extLst>
              <a:ext uri="{FF2B5EF4-FFF2-40B4-BE49-F238E27FC236}">
                <a16:creationId xmlns:a16="http://schemas.microsoft.com/office/drawing/2014/main" id="{C826351A-DECB-D5A6-9DC3-7D691AFCAEA4}"/>
              </a:ext>
            </a:extLst>
          </p:cNvPr>
          <p:cNvSpPr/>
          <p:nvPr/>
        </p:nvSpPr>
        <p:spPr>
          <a:xfrm>
            <a:off x="2868363" y="5300132"/>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41" name="文本框 40">
            <a:extLst>
              <a:ext uri="{FF2B5EF4-FFF2-40B4-BE49-F238E27FC236}">
                <a16:creationId xmlns:a16="http://schemas.microsoft.com/office/drawing/2014/main" id="{E6AA0D94-E800-2D06-E631-9173C7F03F93}"/>
              </a:ext>
            </a:extLst>
          </p:cNvPr>
          <p:cNvSpPr txBox="1"/>
          <p:nvPr/>
        </p:nvSpPr>
        <p:spPr>
          <a:xfrm>
            <a:off x="6645132" y="1000103"/>
            <a:ext cx="4430808" cy="519373"/>
          </a:xfrm>
          <a:prstGeom prst="rect">
            <a:avLst/>
          </a:prstGeom>
          <a:noFill/>
          <a:ln>
            <a:noFill/>
          </a:ln>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模型产生多个输出</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44" name="文本框 43">
            <a:extLst>
              <a:ext uri="{FF2B5EF4-FFF2-40B4-BE49-F238E27FC236}">
                <a16:creationId xmlns:a16="http://schemas.microsoft.com/office/drawing/2014/main" id="{4BDD391E-07E6-DB62-F116-F42D0B539697}"/>
              </a:ext>
            </a:extLst>
          </p:cNvPr>
          <p:cNvSpPr txBox="1"/>
          <p:nvPr/>
        </p:nvSpPr>
        <p:spPr>
          <a:xfrm>
            <a:off x="6645132" y="3219800"/>
            <a:ext cx="4430808" cy="519373"/>
          </a:xfrm>
          <a:prstGeom prst="rect">
            <a:avLst/>
          </a:prstGeom>
          <a:noFill/>
          <a:ln>
            <a:noFill/>
          </a:ln>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人类对输出进行排序</a:t>
            </a:r>
            <a:endParaRPr kumimoji="1" lang="en-US" altLang="zh-CN" sz="2000" dirty="0">
              <a:solidFill>
                <a:prstClr val="black"/>
              </a:solidFill>
              <a:latin typeface="SimHei" panose="02010609060101010101" pitchFamily="49" charset="-122"/>
              <a:ea typeface="SimHei" panose="02010609060101010101" pitchFamily="49" charset="-122"/>
            </a:endParaRPr>
          </a:p>
        </p:txBody>
      </p:sp>
      <p:sp>
        <p:nvSpPr>
          <p:cNvPr id="47" name="文本框 46">
            <a:extLst>
              <a:ext uri="{FF2B5EF4-FFF2-40B4-BE49-F238E27FC236}">
                <a16:creationId xmlns:a16="http://schemas.microsoft.com/office/drawing/2014/main" id="{99B1119B-6071-470E-078C-6092B76AB88A}"/>
              </a:ext>
            </a:extLst>
          </p:cNvPr>
          <p:cNvSpPr txBox="1"/>
          <p:nvPr/>
        </p:nvSpPr>
        <p:spPr>
          <a:xfrm>
            <a:off x="7792295" y="1587208"/>
            <a:ext cx="3205746" cy="369332"/>
          </a:xfrm>
          <a:prstGeom prst="rect">
            <a:avLst/>
          </a:prstGeom>
          <a:noFill/>
        </p:spPr>
        <p:txBody>
          <a:bodyPr wrap="square">
            <a:spAutoFit/>
          </a:bodyPr>
          <a:lstStyle/>
          <a:p>
            <a:pPr defTabSz="1219162">
              <a:defRPr/>
            </a:pPr>
            <a:r>
              <a:rPr kumimoji="1" lang="zh-CN" altLang="en-US" dirty="0">
                <a:solidFill>
                  <a:prstClr val="black"/>
                </a:solidFill>
                <a:latin typeface="Arial"/>
                <a:ea typeface="楷体"/>
              </a:rPr>
              <a:t>请帮我介绍北京好玩的地方</a:t>
            </a:r>
          </a:p>
        </p:txBody>
      </p:sp>
      <p:sp>
        <p:nvSpPr>
          <p:cNvPr id="48" name="圆角矩形 47">
            <a:extLst>
              <a:ext uri="{FF2B5EF4-FFF2-40B4-BE49-F238E27FC236}">
                <a16:creationId xmlns:a16="http://schemas.microsoft.com/office/drawing/2014/main" id="{1C3FE54C-BD6D-3AD5-6D99-EB0785BFD2CA}"/>
              </a:ext>
            </a:extLst>
          </p:cNvPr>
          <p:cNvSpPr/>
          <p:nvPr/>
        </p:nvSpPr>
        <p:spPr>
          <a:xfrm>
            <a:off x="8887479" y="2216296"/>
            <a:ext cx="1017594" cy="38881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dirty="0">
              <a:solidFill>
                <a:prstClr val="white"/>
              </a:solidFill>
              <a:latin typeface="Arial"/>
              <a:ea typeface="楷体"/>
            </a:endParaRPr>
          </a:p>
        </p:txBody>
      </p:sp>
      <p:sp>
        <p:nvSpPr>
          <p:cNvPr id="49" name="下箭头 48">
            <a:extLst>
              <a:ext uri="{FF2B5EF4-FFF2-40B4-BE49-F238E27FC236}">
                <a16:creationId xmlns:a16="http://schemas.microsoft.com/office/drawing/2014/main" id="{3ED68826-2251-C3D5-2FE7-D661C5F66992}"/>
              </a:ext>
            </a:extLst>
          </p:cNvPr>
          <p:cNvSpPr/>
          <p:nvPr/>
        </p:nvSpPr>
        <p:spPr>
          <a:xfrm>
            <a:off x="9216748" y="1952657"/>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50" name="文本框 49">
            <a:extLst>
              <a:ext uri="{FF2B5EF4-FFF2-40B4-BE49-F238E27FC236}">
                <a16:creationId xmlns:a16="http://schemas.microsoft.com/office/drawing/2014/main" id="{0E6B9AF2-5948-710A-9745-2FA5C8164992}"/>
              </a:ext>
            </a:extLst>
          </p:cNvPr>
          <p:cNvSpPr txBox="1"/>
          <p:nvPr/>
        </p:nvSpPr>
        <p:spPr>
          <a:xfrm>
            <a:off x="8702515" y="2846912"/>
            <a:ext cx="282189" cy="369332"/>
          </a:xfrm>
          <a:prstGeom prst="rect">
            <a:avLst/>
          </a:prstGeom>
          <a:noFill/>
        </p:spPr>
        <p:txBody>
          <a:bodyPr wrap="square">
            <a:spAutoFit/>
          </a:bodyPr>
          <a:lstStyle/>
          <a:p>
            <a:pPr defTabSz="1219162">
              <a:defRPr/>
            </a:pPr>
            <a:r>
              <a:rPr kumimoji="1" lang="en-US" altLang="zh-CN" dirty="0">
                <a:solidFill>
                  <a:prstClr val="black"/>
                </a:solidFill>
                <a:latin typeface="Arial"/>
                <a:ea typeface="楷体"/>
              </a:rPr>
              <a:t>A</a:t>
            </a:r>
            <a:endParaRPr kumimoji="1" lang="zh-CN" altLang="en-US" dirty="0">
              <a:solidFill>
                <a:prstClr val="black"/>
              </a:solidFill>
              <a:latin typeface="Arial"/>
              <a:ea typeface="楷体"/>
            </a:endParaRPr>
          </a:p>
        </p:txBody>
      </p:sp>
      <p:sp>
        <p:nvSpPr>
          <p:cNvPr id="51" name="文本框 50">
            <a:extLst>
              <a:ext uri="{FF2B5EF4-FFF2-40B4-BE49-F238E27FC236}">
                <a16:creationId xmlns:a16="http://schemas.microsoft.com/office/drawing/2014/main" id="{66519AAF-C444-265C-9F78-1793C696430B}"/>
              </a:ext>
            </a:extLst>
          </p:cNvPr>
          <p:cNvSpPr txBox="1"/>
          <p:nvPr/>
        </p:nvSpPr>
        <p:spPr>
          <a:xfrm>
            <a:off x="9058033" y="2846912"/>
            <a:ext cx="282189" cy="369332"/>
          </a:xfrm>
          <a:prstGeom prst="rect">
            <a:avLst/>
          </a:prstGeom>
          <a:noFill/>
        </p:spPr>
        <p:txBody>
          <a:bodyPr wrap="square">
            <a:spAutoFit/>
          </a:bodyPr>
          <a:lstStyle/>
          <a:p>
            <a:pPr defTabSz="1219162">
              <a:defRPr/>
            </a:pPr>
            <a:r>
              <a:rPr kumimoji="1" lang="en-US" altLang="zh-CN" dirty="0">
                <a:solidFill>
                  <a:prstClr val="black"/>
                </a:solidFill>
                <a:latin typeface="Arial"/>
                <a:ea typeface="楷体"/>
              </a:rPr>
              <a:t>B</a:t>
            </a:r>
            <a:endParaRPr kumimoji="1" lang="zh-CN" altLang="en-US" dirty="0">
              <a:solidFill>
                <a:prstClr val="black"/>
              </a:solidFill>
              <a:latin typeface="Arial"/>
              <a:ea typeface="楷体"/>
            </a:endParaRPr>
          </a:p>
        </p:txBody>
      </p:sp>
      <p:sp>
        <p:nvSpPr>
          <p:cNvPr id="52" name="文本框 51">
            <a:extLst>
              <a:ext uri="{FF2B5EF4-FFF2-40B4-BE49-F238E27FC236}">
                <a16:creationId xmlns:a16="http://schemas.microsoft.com/office/drawing/2014/main" id="{768DC4C4-BA4B-9BFB-4F14-456A0334EF2C}"/>
              </a:ext>
            </a:extLst>
          </p:cNvPr>
          <p:cNvSpPr txBox="1"/>
          <p:nvPr/>
        </p:nvSpPr>
        <p:spPr>
          <a:xfrm>
            <a:off x="9427243" y="2848122"/>
            <a:ext cx="282189" cy="369332"/>
          </a:xfrm>
          <a:prstGeom prst="rect">
            <a:avLst/>
          </a:prstGeom>
          <a:noFill/>
        </p:spPr>
        <p:txBody>
          <a:bodyPr wrap="square">
            <a:spAutoFit/>
          </a:bodyPr>
          <a:lstStyle/>
          <a:p>
            <a:pPr defTabSz="1219162">
              <a:defRPr/>
            </a:pPr>
            <a:r>
              <a:rPr kumimoji="1" lang="en-US" altLang="zh-CN" dirty="0">
                <a:solidFill>
                  <a:prstClr val="black"/>
                </a:solidFill>
                <a:latin typeface="Arial"/>
                <a:ea typeface="楷体"/>
              </a:rPr>
              <a:t>C</a:t>
            </a:r>
            <a:endParaRPr kumimoji="1" lang="zh-CN" altLang="en-US" dirty="0">
              <a:solidFill>
                <a:prstClr val="black"/>
              </a:solidFill>
              <a:latin typeface="Arial"/>
              <a:ea typeface="楷体"/>
            </a:endParaRPr>
          </a:p>
        </p:txBody>
      </p:sp>
      <p:sp>
        <p:nvSpPr>
          <p:cNvPr id="53" name="文本框 52">
            <a:extLst>
              <a:ext uri="{FF2B5EF4-FFF2-40B4-BE49-F238E27FC236}">
                <a16:creationId xmlns:a16="http://schemas.microsoft.com/office/drawing/2014/main" id="{8B236365-CBDA-D80F-B1C4-1E7DDF8085B9}"/>
              </a:ext>
            </a:extLst>
          </p:cNvPr>
          <p:cNvSpPr txBox="1"/>
          <p:nvPr/>
        </p:nvSpPr>
        <p:spPr>
          <a:xfrm>
            <a:off x="9832833" y="2846912"/>
            <a:ext cx="282189" cy="369332"/>
          </a:xfrm>
          <a:prstGeom prst="rect">
            <a:avLst/>
          </a:prstGeom>
          <a:noFill/>
        </p:spPr>
        <p:txBody>
          <a:bodyPr wrap="square">
            <a:spAutoFit/>
          </a:bodyPr>
          <a:lstStyle/>
          <a:p>
            <a:pPr defTabSz="1219162">
              <a:defRPr/>
            </a:pPr>
            <a:r>
              <a:rPr kumimoji="1" lang="en-US" altLang="zh-CN" dirty="0">
                <a:solidFill>
                  <a:prstClr val="black"/>
                </a:solidFill>
                <a:latin typeface="Arial"/>
                <a:ea typeface="楷体"/>
              </a:rPr>
              <a:t>D</a:t>
            </a:r>
            <a:endParaRPr kumimoji="1" lang="zh-CN" altLang="en-US" dirty="0">
              <a:solidFill>
                <a:prstClr val="black"/>
              </a:solidFill>
              <a:latin typeface="Arial"/>
              <a:ea typeface="楷体"/>
            </a:endParaRPr>
          </a:p>
        </p:txBody>
      </p:sp>
      <p:sp>
        <p:nvSpPr>
          <p:cNvPr id="54" name="下箭头 53">
            <a:extLst>
              <a:ext uri="{FF2B5EF4-FFF2-40B4-BE49-F238E27FC236}">
                <a16:creationId xmlns:a16="http://schemas.microsoft.com/office/drawing/2014/main" id="{433CE616-B0AA-FA35-857B-D2EB9EB84787}"/>
              </a:ext>
            </a:extLst>
          </p:cNvPr>
          <p:cNvSpPr/>
          <p:nvPr/>
        </p:nvSpPr>
        <p:spPr>
          <a:xfrm>
            <a:off x="9216748" y="2647919"/>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55" name="文本框 54">
            <a:extLst>
              <a:ext uri="{FF2B5EF4-FFF2-40B4-BE49-F238E27FC236}">
                <a16:creationId xmlns:a16="http://schemas.microsoft.com/office/drawing/2014/main" id="{19AF5AE4-9309-66EE-C81E-D9DC6BF95A42}"/>
              </a:ext>
            </a:extLst>
          </p:cNvPr>
          <p:cNvSpPr txBox="1"/>
          <p:nvPr/>
        </p:nvSpPr>
        <p:spPr>
          <a:xfrm>
            <a:off x="8624724" y="3868219"/>
            <a:ext cx="1887226" cy="369332"/>
          </a:xfrm>
          <a:prstGeom prst="rect">
            <a:avLst/>
          </a:prstGeom>
          <a:noFill/>
        </p:spPr>
        <p:txBody>
          <a:bodyPr wrap="square">
            <a:spAutoFit/>
          </a:bodyPr>
          <a:lstStyle/>
          <a:p>
            <a:pPr defTabSz="1219162">
              <a:defRPr/>
            </a:pPr>
            <a:r>
              <a:rPr kumimoji="1" lang="en-US" altLang="zh-CN" dirty="0">
                <a:solidFill>
                  <a:prstClr val="black"/>
                </a:solidFill>
                <a:latin typeface="Arial"/>
                <a:ea typeface="楷体"/>
              </a:rPr>
              <a:t>A &gt; B &gt; C &gt; D</a:t>
            </a:r>
            <a:endParaRPr kumimoji="1" lang="zh-CN" altLang="en-US" dirty="0">
              <a:solidFill>
                <a:prstClr val="black"/>
              </a:solidFill>
              <a:latin typeface="Arial"/>
              <a:ea typeface="楷体"/>
            </a:endParaRPr>
          </a:p>
        </p:txBody>
      </p:sp>
      <p:sp>
        <p:nvSpPr>
          <p:cNvPr id="59" name="文本框 58">
            <a:extLst>
              <a:ext uri="{FF2B5EF4-FFF2-40B4-BE49-F238E27FC236}">
                <a16:creationId xmlns:a16="http://schemas.microsoft.com/office/drawing/2014/main" id="{F0003405-F4E6-9864-4A0E-C551A79B840A}"/>
              </a:ext>
            </a:extLst>
          </p:cNvPr>
          <p:cNvSpPr txBox="1"/>
          <p:nvPr/>
        </p:nvSpPr>
        <p:spPr>
          <a:xfrm>
            <a:off x="6645132" y="4397375"/>
            <a:ext cx="4430808" cy="519373"/>
          </a:xfrm>
          <a:prstGeom prst="rect">
            <a:avLst/>
          </a:prstGeom>
          <a:noFill/>
          <a:ln>
            <a:noFill/>
          </a:ln>
        </p:spPr>
        <p:txBody>
          <a:bodyPr wrap="square" rtlCol="0">
            <a:spAutoFit/>
          </a:bodyPr>
          <a:lstStyle/>
          <a:p>
            <a:pPr defTabSz="457200">
              <a:lnSpc>
                <a:spcPts val="3900"/>
              </a:lnSpc>
            </a:pPr>
            <a:r>
              <a:rPr kumimoji="1" lang="zh-CN" altLang="en-US" sz="2000" dirty="0">
                <a:solidFill>
                  <a:prstClr val="black"/>
                </a:solidFill>
                <a:latin typeface="SimHei" panose="02010609060101010101" pitchFamily="49" charset="-122"/>
                <a:ea typeface="SimHei" panose="02010609060101010101" pitchFamily="49" charset="-122"/>
              </a:rPr>
              <a:t>根据排序结果训练</a:t>
            </a:r>
            <a:r>
              <a:rPr kumimoji="1" lang="en-US" altLang="zh-CN" sz="2000" dirty="0">
                <a:solidFill>
                  <a:prstClr val="black"/>
                </a:solidFill>
                <a:latin typeface="SimHei" panose="02010609060101010101" pitchFamily="49" charset="-122"/>
                <a:ea typeface="SimHei" panose="02010609060101010101" pitchFamily="49" charset="-122"/>
              </a:rPr>
              <a:t>RM</a:t>
            </a:r>
          </a:p>
        </p:txBody>
      </p:sp>
      <p:sp>
        <p:nvSpPr>
          <p:cNvPr id="60" name="圆角矩形 59">
            <a:extLst>
              <a:ext uri="{FF2B5EF4-FFF2-40B4-BE49-F238E27FC236}">
                <a16:creationId xmlns:a16="http://schemas.microsoft.com/office/drawing/2014/main" id="{30B2E0F6-FCF2-9CEC-E27D-E640FC1D31CC}"/>
              </a:ext>
            </a:extLst>
          </p:cNvPr>
          <p:cNvSpPr/>
          <p:nvPr/>
        </p:nvSpPr>
        <p:spPr>
          <a:xfrm>
            <a:off x="10055103" y="5213871"/>
            <a:ext cx="1040376" cy="415499"/>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1" name="文本框 60">
            <a:extLst>
              <a:ext uri="{FF2B5EF4-FFF2-40B4-BE49-F238E27FC236}">
                <a16:creationId xmlns:a16="http://schemas.microsoft.com/office/drawing/2014/main" id="{57F7125F-8974-6C59-10F3-786904B60848}"/>
              </a:ext>
            </a:extLst>
          </p:cNvPr>
          <p:cNvSpPr txBox="1"/>
          <p:nvPr/>
        </p:nvSpPr>
        <p:spPr>
          <a:xfrm>
            <a:off x="10285321" y="5208226"/>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62" name="文本框 61">
            <a:extLst>
              <a:ext uri="{FF2B5EF4-FFF2-40B4-BE49-F238E27FC236}">
                <a16:creationId xmlns:a16="http://schemas.microsoft.com/office/drawing/2014/main" id="{88C87475-9279-CB72-9151-C69F9604FB42}"/>
              </a:ext>
            </a:extLst>
          </p:cNvPr>
          <p:cNvSpPr txBox="1"/>
          <p:nvPr/>
        </p:nvSpPr>
        <p:spPr>
          <a:xfrm>
            <a:off x="7321101" y="5070508"/>
            <a:ext cx="1707629" cy="646331"/>
          </a:xfrm>
          <a:prstGeom prst="rect">
            <a:avLst/>
          </a:prstGeom>
          <a:noFill/>
        </p:spPr>
        <p:txBody>
          <a:bodyPr wrap="square">
            <a:spAutoFit/>
          </a:bodyPr>
          <a:lstStyle/>
          <a:p>
            <a:pPr defTabSz="1219162">
              <a:defRPr/>
            </a:pPr>
            <a:r>
              <a:rPr kumimoji="1" lang="zh-CN" altLang="en-US" dirty="0">
                <a:solidFill>
                  <a:prstClr val="black"/>
                </a:solidFill>
                <a:latin typeface="Arial"/>
                <a:ea typeface="楷体"/>
              </a:rPr>
              <a:t>请帮我介绍北京好玩的地方</a:t>
            </a:r>
          </a:p>
        </p:txBody>
      </p:sp>
      <p:sp>
        <p:nvSpPr>
          <p:cNvPr id="63" name="圆角矩形 62">
            <a:extLst>
              <a:ext uri="{FF2B5EF4-FFF2-40B4-BE49-F238E27FC236}">
                <a16:creationId xmlns:a16="http://schemas.microsoft.com/office/drawing/2014/main" id="{62AC525D-5CDD-23E4-E809-4421A4965C2D}"/>
              </a:ext>
            </a:extLst>
          </p:cNvPr>
          <p:cNvSpPr/>
          <p:nvPr/>
        </p:nvSpPr>
        <p:spPr>
          <a:xfrm>
            <a:off x="10055103" y="6000200"/>
            <a:ext cx="1040376" cy="415499"/>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4" name="文本框 63">
            <a:extLst>
              <a:ext uri="{FF2B5EF4-FFF2-40B4-BE49-F238E27FC236}">
                <a16:creationId xmlns:a16="http://schemas.microsoft.com/office/drawing/2014/main" id="{88E03893-5623-74D6-4559-BDF6C1EAEBD0}"/>
              </a:ext>
            </a:extLst>
          </p:cNvPr>
          <p:cNvSpPr txBox="1"/>
          <p:nvPr/>
        </p:nvSpPr>
        <p:spPr>
          <a:xfrm>
            <a:off x="10285321" y="5994555"/>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65" name="文本框 64">
            <a:extLst>
              <a:ext uri="{FF2B5EF4-FFF2-40B4-BE49-F238E27FC236}">
                <a16:creationId xmlns:a16="http://schemas.microsoft.com/office/drawing/2014/main" id="{6E0A9F84-EA46-2D65-CAAA-82D55188120B}"/>
              </a:ext>
            </a:extLst>
          </p:cNvPr>
          <p:cNvSpPr txBox="1"/>
          <p:nvPr/>
        </p:nvSpPr>
        <p:spPr>
          <a:xfrm>
            <a:off x="7321101" y="5906265"/>
            <a:ext cx="1707629" cy="646331"/>
          </a:xfrm>
          <a:prstGeom prst="rect">
            <a:avLst/>
          </a:prstGeom>
          <a:noFill/>
        </p:spPr>
        <p:txBody>
          <a:bodyPr wrap="square">
            <a:spAutoFit/>
          </a:bodyPr>
          <a:lstStyle/>
          <a:p>
            <a:pPr defTabSz="1219162">
              <a:defRPr/>
            </a:pPr>
            <a:r>
              <a:rPr kumimoji="1" lang="zh-CN" altLang="en-US" dirty="0">
                <a:solidFill>
                  <a:prstClr val="black"/>
                </a:solidFill>
                <a:latin typeface="Arial"/>
                <a:ea typeface="楷体"/>
              </a:rPr>
              <a:t>请帮我介绍北京好玩的地方</a:t>
            </a:r>
          </a:p>
        </p:txBody>
      </p:sp>
      <p:sp>
        <p:nvSpPr>
          <p:cNvPr id="69" name="文本框 68">
            <a:extLst>
              <a:ext uri="{FF2B5EF4-FFF2-40B4-BE49-F238E27FC236}">
                <a16:creationId xmlns:a16="http://schemas.microsoft.com/office/drawing/2014/main" id="{4A3F3868-49C3-6058-89C0-5E4F87CC0B38}"/>
              </a:ext>
            </a:extLst>
          </p:cNvPr>
          <p:cNvSpPr txBox="1"/>
          <p:nvPr/>
        </p:nvSpPr>
        <p:spPr>
          <a:xfrm>
            <a:off x="9028730" y="5211777"/>
            <a:ext cx="884364" cy="400110"/>
          </a:xfrm>
          <a:prstGeom prst="rect">
            <a:avLst/>
          </a:prstGeom>
          <a:noFill/>
        </p:spPr>
        <p:txBody>
          <a:bodyPr wrap="square">
            <a:spAutoFit/>
          </a:bodyPr>
          <a:lstStyle/>
          <a:p>
            <a:pPr defTabSz="457200"/>
            <a:r>
              <a:rPr kumimoji="1" lang="en-US" altLang="zh-CN" sz="2000" dirty="0">
                <a:solidFill>
                  <a:prstClr val="black"/>
                </a:solidFill>
                <a:latin typeface="Arial"/>
                <a:ea typeface="楷体"/>
              </a:rPr>
              <a:t>+</a:t>
            </a:r>
            <a:r>
              <a:rPr kumimoji="1" lang="zh-CN" altLang="en-US" sz="2000" dirty="0">
                <a:solidFill>
                  <a:prstClr val="black"/>
                </a:solidFill>
                <a:latin typeface="Arial"/>
                <a:ea typeface="楷体"/>
              </a:rPr>
              <a:t>  </a:t>
            </a:r>
            <a:r>
              <a:rPr kumimoji="1" lang="en-US" altLang="zh-CN" sz="2000" dirty="0">
                <a:solidFill>
                  <a:prstClr val="black"/>
                </a:solidFill>
                <a:latin typeface="Arial"/>
                <a:ea typeface="楷体"/>
              </a:rPr>
              <a:t>A</a:t>
            </a:r>
            <a:endParaRPr lang="zh-CN" altLang="en-US" sz="2000" dirty="0">
              <a:solidFill>
                <a:prstClr val="black"/>
              </a:solidFill>
              <a:latin typeface="Arial"/>
              <a:ea typeface="楷体"/>
            </a:endParaRPr>
          </a:p>
        </p:txBody>
      </p:sp>
      <p:sp>
        <p:nvSpPr>
          <p:cNvPr id="70" name="文本框 69">
            <a:extLst>
              <a:ext uri="{FF2B5EF4-FFF2-40B4-BE49-F238E27FC236}">
                <a16:creationId xmlns:a16="http://schemas.microsoft.com/office/drawing/2014/main" id="{92C05333-1892-A9A8-082D-B4FEEA047282}"/>
              </a:ext>
            </a:extLst>
          </p:cNvPr>
          <p:cNvSpPr txBox="1"/>
          <p:nvPr/>
        </p:nvSpPr>
        <p:spPr>
          <a:xfrm>
            <a:off x="9001786" y="6029375"/>
            <a:ext cx="884364" cy="400110"/>
          </a:xfrm>
          <a:prstGeom prst="rect">
            <a:avLst/>
          </a:prstGeom>
          <a:noFill/>
        </p:spPr>
        <p:txBody>
          <a:bodyPr wrap="square">
            <a:spAutoFit/>
          </a:bodyPr>
          <a:lstStyle/>
          <a:p>
            <a:pPr defTabSz="457200"/>
            <a:r>
              <a:rPr kumimoji="1" lang="en-US" altLang="zh-CN" sz="2000" dirty="0">
                <a:solidFill>
                  <a:prstClr val="black"/>
                </a:solidFill>
                <a:latin typeface="Arial"/>
                <a:ea typeface="楷体"/>
              </a:rPr>
              <a:t>+</a:t>
            </a:r>
            <a:r>
              <a:rPr kumimoji="1" lang="zh-CN" altLang="en-US" sz="2000" dirty="0">
                <a:solidFill>
                  <a:prstClr val="black"/>
                </a:solidFill>
                <a:latin typeface="Arial"/>
                <a:ea typeface="楷体"/>
              </a:rPr>
              <a:t>  </a:t>
            </a:r>
            <a:r>
              <a:rPr kumimoji="1" lang="en-US" altLang="zh-CN" sz="2000" dirty="0">
                <a:solidFill>
                  <a:prstClr val="black"/>
                </a:solidFill>
                <a:latin typeface="Arial"/>
                <a:ea typeface="楷体"/>
              </a:rPr>
              <a:t>B</a:t>
            </a:r>
            <a:endParaRPr lang="zh-CN" altLang="en-US" sz="2000" dirty="0">
              <a:solidFill>
                <a:prstClr val="black"/>
              </a:solidFill>
              <a:latin typeface="Arial"/>
              <a:ea typeface="楷体"/>
            </a:endParaRPr>
          </a:p>
        </p:txBody>
      </p:sp>
      <p:sp>
        <p:nvSpPr>
          <p:cNvPr id="71" name="右箭头 70">
            <a:extLst>
              <a:ext uri="{FF2B5EF4-FFF2-40B4-BE49-F238E27FC236}">
                <a16:creationId xmlns:a16="http://schemas.microsoft.com/office/drawing/2014/main" id="{3C38C94A-FCF2-850F-7B33-A2943FB73E18}"/>
              </a:ext>
            </a:extLst>
          </p:cNvPr>
          <p:cNvSpPr/>
          <p:nvPr/>
        </p:nvSpPr>
        <p:spPr>
          <a:xfrm>
            <a:off x="9740827" y="5315531"/>
            <a:ext cx="224038" cy="20799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72" name="右箭头 71">
            <a:extLst>
              <a:ext uri="{FF2B5EF4-FFF2-40B4-BE49-F238E27FC236}">
                <a16:creationId xmlns:a16="http://schemas.microsoft.com/office/drawing/2014/main" id="{F98AF16F-E512-48D9-FE9F-76F793B1A398}"/>
              </a:ext>
            </a:extLst>
          </p:cNvPr>
          <p:cNvSpPr/>
          <p:nvPr/>
        </p:nvSpPr>
        <p:spPr>
          <a:xfrm>
            <a:off x="9729053" y="6133129"/>
            <a:ext cx="224038" cy="20799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cxnSp>
        <p:nvCxnSpPr>
          <p:cNvPr id="74" name="曲线连接符 73">
            <a:extLst>
              <a:ext uri="{FF2B5EF4-FFF2-40B4-BE49-F238E27FC236}">
                <a16:creationId xmlns:a16="http://schemas.microsoft.com/office/drawing/2014/main" id="{A01BC3EE-CD3B-9F37-0712-DDC6B60C99FC}"/>
              </a:ext>
            </a:extLst>
          </p:cNvPr>
          <p:cNvCxnSpPr>
            <a:stCxn id="60" idx="3"/>
            <a:endCxn id="63" idx="3"/>
          </p:cNvCxnSpPr>
          <p:nvPr/>
        </p:nvCxnSpPr>
        <p:spPr>
          <a:xfrm>
            <a:off x="11095478" y="5421620"/>
            <a:ext cx="6350" cy="786329"/>
          </a:xfrm>
          <a:prstGeom prst="curvedConnector3">
            <a:avLst>
              <a:gd name="adj1" fmla="val 7832433"/>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685B1742-A07D-B599-86AF-7FB2793B5125}"/>
              </a:ext>
            </a:extLst>
          </p:cNvPr>
          <p:cNvSpPr txBox="1"/>
          <p:nvPr/>
        </p:nvSpPr>
        <p:spPr>
          <a:xfrm>
            <a:off x="11459074" y="5574537"/>
            <a:ext cx="538023" cy="400110"/>
          </a:xfrm>
          <a:prstGeom prst="rect">
            <a:avLst/>
          </a:prstGeom>
          <a:solidFill>
            <a:schemeClr val="bg1"/>
          </a:solidFill>
        </p:spPr>
        <p:txBody>
          <a:bodyPr wrap="square">
            <a:spAutoFit/>
          </a:bodyPr>
          <a:lstStyle/>
          <a:p>
            <a:pPr defTabSz="457200"/>
            <a:r>
              <a:rPr kumimoji="1" lang="en-US" altLang="zh-CN" sz="2000" dirty="0">
                <a:solidFill>
                  <a:prstClr val="black"/>
                </a:solidFill>
                <a:latin typeface="Arial"/>
                <a:ea typeface="楷体"/>
              </a:rPr>
              <a:t>&gt;</a:t>
            </a:r>
            <a:endParaRPr lang="zh-CN" altLang="en-US" sz="2000" dirty="0">
              <a:solidFill>
                <a:prstClr val="black"/>
              </a:solidFill>
              <a:latin typeface="Arial"/>
              <a:ea typeface="楷体"/>
            </a:endParaRPr>
          </a:p>
        </p:txBody>
      </p:sp>
    </p:spTree>
    <p:extLst>
      <p:ext uri="{BB962C8B-B14F-4D97-AF65-F5344CB8AC3E}">
        <p14:creationId xmlns:p14="http://schemas.microsoft.com/office/powerpoint/2010/main" val="25687833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C529A41F-49FB-FCB8-EB61-AEAA1EBCCBA0}"/>
              </a:ext>
            </a:extLst>
          </p:cNvPr>
          <p:cNvSpPr/>
          <p:nvPr/>
        </p:nvSpPr>
        <p:spPr>
          <a:xfrm>
            <a:off x="6252518" y="1969630"/>
            <a:ext cx="5119818" cy="4604165"/>
          </a:xfrm>
          <a:prstGeom prst="rect">
            <a:avLst/>
          </a:prstGeom>
          <a:solidFill>
            <a:srgbClr val="FCFDE8"/>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 name="文本框 1">
            <a:extLst>
              <a:ext uri="{FF2B5EF4-FFF2-40B4-BE49-F238E27FC236}">
                <a16:creationId xmlns:a16="http://schemas.microsoft.com/office/drawing/2014/main" id="{C656E05F-1324-2254-8798-6FA36C3A72B9}"/>
              </a:ext>
            </a:extLst>
          </p:cNvPr>
          <p:cNvSpPr txBox="1"/>
          <p:nvPr/>
        </p:nvSpPr>
        <p:spPr>
          <a:xfrm>
            <a:off x="634399" y="230030"/>
            <a:ext cx="6723422" cy="1032527"/>
          </a:xfrm>
          <a:prstGeom prst="rect">
            <a:avLst/>
          </a:prstGeom>
          <a:noFill/>
        </p:spPr>
        <p:txBody>
          <a:bodyPr wrap="square" rtlCol="0">
            <a:spAutoFit/>
          </a:bodyPr>
          <a:lstStyle/>
          <a:p>
            <a:pPr defTabSz="457200">
              <a:lnSpc>
                <a:spcPts val="3900"/>
              </a:lnSpc>
            </a:pPr>
            <a:r>
              <a:rPr kumimoji="1" lang="zh-CN" altLang="en-US" sz="2800" dirty="0">
                <a:solidFill>
                  <a:prstClr val="black"/>
                </a:solidFill>
                <a:latin typeface="SimHei" panose="02010609060101010101" pitchFamily="49" charset="-122"/>
                <a:ea typeface="SimHei" panose="02010609060101010101" pitchFamily="49" charset="-122"/>
              </a:rPr>
              <a:t>步骤四：</a:t>
            </a:r>
            <a:r>
              <a:rPr kumimoji="1" lang="zh-CN" altLang="en-US" sz="2800" dirty="0">
                <a:solidFill>
                  <a:srgbClr val="0070C0"/>
                </a:solidFill>
                <a:latin typeface="SimHei" panose="02010609060101010101" pitchFamily="49" charset="-122"/>
                <a:ea typeface="SimHei" panose="02010609060101010101" pitchFamily="49" charset="-122"/>
              </a:rPr>
              <a:t>强化学习向模拟老师学习</a:t>
            </a:r>
            <a:endParaRPr kumimoji="1" lang="en-US" altLang="zh-CN" sz="2800" dirty="0">
              <a:solidFill>
                <a:srgbClr val="0070C0"/>
              </a:solidFill>
              <a:latin typeface="SimHei" panose="02010609060101010101" pitchFamily="49" charset="-122"/>
              <a:ea typeface="SimHei" panose="02010609060101010101" pitchFamily="49" charset="-122"/>
            </a:endParaRPr>
          </a:p>
          <a:p>
            <a:pPr defTabSz="457200">
              <a:lnSpc>
                <a:spcPts val="3900"/>
              </a:lnSpc>
            </a:pPr>
            <a:endParaRPr kumimoji="1" lang="en-US" altLang="zh-CN" sz="2800" dirty="0">
              <a:solidFill>
                <a:prstClr val="black"/>
              </a:solidFill>
              <a:latin typeface="SimHei" panose="02010609060101010101" pitchFamily="49" charset="-122"/>
              <a:ea typeface="SimHei" panose="02010609060101010101" pitchFamily="49" charset="-122"/>
            </a:endParaRPr>
          </a:p>
        </p:txBody>
      </p:sp>
      <p:sp>
        <p:nvSpPr>
          <p:cNvPr id="4" name="圆角矩形 3">
            <a:extLst>
              <a:ext uri="{FF2B5EF4-FFF2-40B4-BE49-F238E27FC236}">
                <a16:creationId xmlns:a16="http://schemas.microsoft.com/office/drawing/2014/main" id="{9D763395-BD1A-2B98-024B-8A925D335152}"/>
              </a:ext>
            </a:extLst>
          </p:cNvPr>
          <p:cNvSpPr/>
          <p:nvPr/>
        </p:nvSpPr>
        <p:spPr>
          <a:xfrm>
            <a:off x="7937829" y="3392795"/>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5" name="文本框 4">
            <a:extLst>
              <a:ext uri="{FF2B5EF4-FFF2-40B4-BE49-F238E27FC236}">
                <a16:creationId xmlns:a16="http://schemas.microsoft.com/office/drawing/2014/main" id="{A650A640-E9B7-22F1-0AFE-0D8FCB2800CC}"/>
              </a:ext>
            </a:extLst>
          </p:cNvPr>
          <p:cNvSpPr txBox="1"/>
          <p:nvPr/>
        </p:nvSpPr>
        <p:spPr>
          <a:xfrm>
            <a:off x="6482223" y="3637023"/>
            <a:ext cx="714192"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问题</a:t>
            </a:r>
          </a:p>
        </p:txBody>
      </p:sp>
      <p:sp>
        <p:nvSpPr>
          <p:cNvPr id="6" name="右箭头 5">
            <a:extLst>
              <a:ext uri="{FF2B5EF4-FFF2-40B4-BE49-F238E27FC236}">
                <a16:creationId xmlns:a16="http://schemas.microsoft.com/office/drawing/2014/main" id="{8A23107A-5D11-03AD-1B60-EBF2EE79CD38}"/>
              </a:ext>
            </a:extLst>
          </p:cNvPr>
          <p:cNvSpPr/>
          <p:nvPr/>
        </p:nvSpPr>
        <p:spPr>
          <a:xfrm>
            <a:off x="7357821" y="3599092"/>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7" name="文本框 6">
            <a:extLst>
              <a:ext uri="{FF2B5EF4-FFF2-40B4-BE49-F238E27FC236}">
                <a16:creationId xmlns:a16="http://schemas.microsoft.com/office/drawing/2014/main" id="{CDF5D5A0-34DC-3114-B77F-FD69006C1AE8}"/>
              </a:ext>
            </a:extLst>
          </p:cNvPr>
          <p:cNvSpPr txBox="1"/>
          <p:nvPr/>
        </p:nvSpPr>
        <p:spPr>
          <a:xfrm>
            <a:off x="8546155" y="4671370"/>
            <a:ext cx="1098510"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分数</a:t>
            </a:r>
          </a:p>
        </p:txBody>
      </p:sp>
      <p:sp>
        <p:nvSpPr>
          <p:cNvPr id="8" name="右箭头 7">
            <a:extLst>
              <a:ext uri="{FF2B5EF4-FFF2-40B4-BE49-F238E27FC236}">
                <a16:creationId xmlns:a16="http://schemas.microsoft.com/office/drawing/2014/main" id="{ACDC5C49-BCF4-5046-2FA1-145F572A2836}"/>
              </a:ext>
            </a:extLst>
          </p:cNvPr>
          <p:cNvSpPr/>
          <p:nvPr/>
        </p:nvSpPr>
        <p:spPr>
          <a:xfrm>
            <a:off x="10057633" y="3599092"/>
            <a:ext cx="391020" cy="5018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9" name="文本框 8">
            <a:extLst>
              <a:ext uri="{FF2B5EF4-FFF2-40B4-BE49-F238E27FC236}">
                <a16:creationId xmlns:a16="http://schemas.microsoft.com/office/drawing/2014/main" id="{014BCA17-3470-C42E-4CA2-A1557ABF3E5E}"/>
              </a:ext>
            </a:extLst>
          </p:cNvPr>
          <p:cNvSpPr txBox="1"/>
          <p:nvPr/>
        </p:nvSpPr>
        <p:spPr>
          <a:xfrm>
            <a:off x="8696144" y="3662559"/>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RL</a:t>
            </a:r>
            <a:endParaRPr kumimoji="1" lang="zh-CN" altLang="en-US" sz="2000" dirty="0">
              <a:solidFill>
                <a:prstClr val="black"/>
              </a:solidFill>
              <a:latin typeface="Arial"/>
              <a:ea typeface="楷体"/>
            </a:endParaRPr>
          </a:p>
        </p:txBody>
      </p:sp>
      <p:sp>
        <p:nvSpPr>
          <p:cNvPr id="10" name="圆角矩形 9">
            <a:extLst>
              <a:ext uri="{FF2B5EF4-FFF2-40B4-BE49-F238E27FC236}">
                <a16:creationId xmlns:a16="http://schemas.microsoft.com/office/drawing/2014/main" id="{46FAC339-F971-EC1C-A5DD-369A17A3B76C}"/>
              </a:ext>
            </a:extLst>
          </p:cNvPr>
          <p:cNvSpPr/>
          <p:nvPr/>
        </p:nvSpPr>
        <p:spPr>
          <a:xfrm>
            <a:off x="7937829" y="2165573"/>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11" name="文本框 10">
            <a:extLst>
              <a:ext uri="{FF2B5EF4-FFF2-40B4-BE49-F238E27FC236}">
                <a16:creationId xmlns:a16="http://schemas.microsoft.com/office/drawing/2014/main" id="{3744D109-BDF9-FE68-6EC0-3B8A34F47A8D}"/>
              </a:ext>
            </a:extLst>
          </p:cNvPr>
          <p:cNvSpPr txBox="1"/>
          <p:nvPr/>
        </p:nvSpPr>
        <p:spPr>
          <a:xfrm>
            <a:off x="8383413" y="2415022"/>
            <a:ext cx="1261252"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GPT-3</a:t>
            </a:r>
            <a:endParaRPr kumimoji="1" lang="zh-CN" altLang="en-US" sz="2000" dirty="0">
              <a:solidFill>
                <a:prstClr val="black"/>
              </a:solidFill>
              <a:latin typeface="Arial"/>
              <a:ea typeface="楷体"/>
            </a:endParaRPr>
          </a:p>
        </p:txBody>
      </p:sp>
      <p:sp>
        <p:nvSpPr>
          <p:cNvPr id="12" name="下箭头 11">
            <a:extLst>
              <a:ext uri="{FF2B5EF4-FFF2-40B4-BE49-F238E27FC236}">
                <a16:creationId xmlns:a16="http://schemas.microsoft.com/office/drawing/2014/main" id="{B3014265-D05E-FC84-EC72-BF6A0F872BEA}"/>
              </a:ext>
            </a:extLst>
          </p:cNvPr>
          <p:cNvSpPr/>
          <p:nvPr/>
        </p:nvSpPr>
        <p:spPr>
          <a:xfrm>
            <a:off x="8736655" y="3137700"/>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1" name="文本框 20">
            <a:extLst>
              <a:ext uri="{FF2B5EF4-FFF2-40B4-BE49-F238E27FC236}">
                <a16:creationId xmlns:a16="http://schemas.microsoft.com/office/drawing/2014/main" id="{5EC60762-6C2D-9AED-254C-26881F0A83F4}"/>
              </a:ext>
            </a:extLst>
          </p:cNvPr>
          <p:cNvSpPr txBox="1"/>
          <p:nvPr/>
        </p:nvSpPr>
        <p:spPr>
          <a:xfrm>
            <a:off x="1342108" y="1253404"/>
            <a:ext cx="10289824" cy="525850"/>
          </a:xfrm>
          <a:prstGeom prst="rect">
            <a:avLst/>
          </a:prstGeom>
          <a:noFill/>
        </p:spPr>
        <p:txBody>
          <a:bodyPr wrap="square">
            <a:spAutoFit/>
          </a:bodyPr>
          <a:lstStyle/>
          <a:p>
            <a:pPr defTabSz="457200">
              <a:lnSpc>
                <a:spcPts val="3900"/>
              </a:lnSpc>
            </a:pPr>
            <a:r>
              <a:rPr kumimoji="1" lang="zh-CN" altLang="en-US" sz="2400" dirty="0">
                <a:solidFill>
                  <a:prstClr val="black"/>
                </a:solidFill>
                <a:latin typeface="SimHei" panose="02010609060101010101" pitchFamily="49" charset="-122"/>
                <a:ea typeface="SimHei" panose="02010609060101010101" pitchFamily="49" charset="-122"/>
              </a:rPr>
              <a:t>利用</a:t>
            </a:r>
            <a:r>
              <a:rPr kumimoji="1" lang="en-US" altLang="zh-CN" sz="2400" dirty="0">
                <a:solidFill>
                  <a:prstClr val="black"/>
                </a:solidFill>
                <a:latin typeface="SimHei" panose="02010609060101010101" pitchFamily="49" charset="-122"/>
                <a:ea typeface="SimHei" panose="02010609060101010101" pitchFamily="49" charset="-122"/>
              </a:rPr>
              <a:t>RM</a:t>
            </a:r>
            <a:r>
              <a:rPr kumimoji="1" lang="zh-CN" altLang="en-US" sz="2400" dirty="0">
                <a:solidFill>
                  <a:prstClr val="black"/>
                </a:solidFill>
                <a:latin typeface="SimHei" panose="02010609060101010101" pitchFamily="49" charset="-122"/>
                <a:ea typeface="SimHei" panose="02010609060101010101" pitchFamily="49" charset="-122"/>
              </a:rPr>
              <a:t>模型代替人类，给问答数据进行打分，进而训练最终模型</a:t>
            </a:r>
            <a:endParaRPr kumimoji="1" lang="en-US" altLang="zh-CN" sz="2400" dirty="0">
              <a:solidFill>
                <a:prstClr val="black"/>
              </a:solidFill>
              <a:latin typeface="SimHei" panose="02010609060101010101" pitchFamily="49" charset="-122"/>
              <a:ea typeface="SimHei" panose="02010609060101010101" pitchFamily="49" charset="-122"/>
            </a:endParaRPr>
          </a:p>
        </p:txBody>
      </p:sp>
      <p:sp>
        <p:nvSpPr>
          <p:cNvPr id="22" name="文本框 21">
            <a:extLst>
              <a:ext uri="{FF2B5EF4-FFF2-40B4-BE49-F238E27FC236}">
                <a16:creationId xmlns:a16="http://schemas.microsoft.com/office/drawing/2014/main" id="{51A4AF53-5C78-1706-9DB2-EFA1F1B9E3E5}"/>
              </a:ext>
            </a:extLst>
          </p:cNvPr>
          <p:cNvSpPr txBox="1"/>
          <p:nvPr/>
        </p:nvSpPr>
        <p:spPr>
          <a:xfrm>
            <a:off x="10610060" y="3642245"/>
            <a:ext cx="786990" cy="400110"/>
          </a:xfrm>
          <a:prstGeom prst="rect">
            <a:avLst/>
          </a:prstGeom>
          <a:noFill/>
        </p:spPr>
        <p:txBody>
          <a:bodyPr wrap="square" rtlCol="0">
            <a:spAutoFit/>
          </a:bodyPr>
          <a:lstStyle/>
          <a:p>
            <a:pPr defTabSz="457200"/>
            <a:r>
              <a:rPr kumimoji="1" lang="zh-CN" altLang="en-US" sz="2000" dirty="0">
                <a:solidFill>
                  <a:prstClr val="black"/>
                </a:solidFill>
                <a:latin typeface="Arial"/>
                <a:ea typeface="楷体"/>
              </a:rPr>
              <a:t>答案</a:t>
            </a:r>
          </a:p>
        </p:txBody>
      </p:sp>
      <p:sp>
        <p:nvSpPr>
          <p:cNvPr id="23" name="圆角矩形 22">
            <a:extLst>
              <a:ext uri="{FF2B5EF4-FFF2-40B4-BE49-F238E27FC236}">
                <a16:creationId xmlns:a16="http://schemas.microsoft.com/office/drawing/2014/main" id="{37C13485-97B8-E83B-4D61-636DE8ACC86E}"/>
              </a:ext>
            </a:extLst>
          </p:cNvPr>
          <p:cNvSpPr/>
          <p:nvPr/>
        </p:nvSpPr>
        <p:spPr>
          <a:xfrm>
            <a:off x="7937829" y="5438686"/>
            <a:ext cx="1873405" cy="914400"/>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24" name="文本框 23">
            <a:extLst>
              <a:ext uri="{FF2B5EF4-FFF2-40B4-BE49-F238E27FC236}">
                <a16:creationId xmlns:a16="http://schemas.microsoft.com/office/drawing/2014/main" id="{D59946F9-CD4F-4F0A-CDA3-25EC45613B37}"/>
              </a:ext>
            </a:extLst>
          </p:cNvPr>
          <p:cNvSpPr txBox="1"/>
          <p:nvPr/>
        </p:nvSpPr>
        <p:spPr>
          <a:xfrm>
            <a:off x="8576513" y="5697493"/>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31" name="下箭头 30">
            <a:extLst>
              <a:ext uri="{FF2B5EF4-FFF2-40B4-BE49-F238E27FC236}">
                <a16:creationId xmlns:a16="http://schemas.microsoft.com/office/drawing/2014/main" id="{96138564-C78E-2703-CE9C-2FD27995FC3C}"/>
              </a:ext>
            </a:extLst>
          </p:cNvPr>
          <p:cNvSpPr/>
          <p:nvPr/>
        </p:nvSpPr>
        <p:spPr>
          <a:xfrm rot="10800000">
            <a:off x="8736655" y="5122468"/>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32" name="下箭头 31">
            <a:extLst>
              <a:ext uri="{FF2B5EF4-FFF2-40B4-BE49-F238E27FC236}">
                <a16:creationId xmlns:a16="http://schemas.microsoft.com/office/drawing/2014/main" id="{298044AE-F839-546D-71C1-6F14861877EE}"/>
              </a:ext>
            </a:extLst>
          </p:cNvPr>
          <p:cNvSpPr/>
          <p:nvPr/>
        </p:nvSpPr>
        <p:spPr>
          <a:xfrm rot="10800000">
            <a:off x="8736655" y="4395151"/>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cxnSp>
        <p:nvCxnSpPr>
          <p:cNvPr id="38" name="肘形连接符 37">
            <a:extLst>
              <a:ext uri="{FF2B5EF4-FFF2-40B4-BE49-F238E27FC236}">
                <a16:creationId xmlns:a16="http://schemas.microsoft.com/office/drawing/2014/main" id="{43EFD5B6-C041-79A7-07EA-8BF3711D5215}"/>
              </a:ext>
            </a:extLst>
          </p:cNvPr>
          <p:cNvCxnSpPr>
            <a:stCxn id="5" idx="2"/>
            <a:endCxn id="23" idx="1"/>
          </p:cNvCxnSpPr>
          <p:nvPr/>
        </p:nvCxnSpPr>
        <p:spPr>
          <a:xfrm rot="16200000" flipH="1">
            <a:off x="6459198" y="4417254"/>
            <a:ext cx="1858753" cy="109851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a:extLst>
              <a:ext uri="{FF2B5EF4-FFF2-40B4-BE49-F238E27FC236}">
                <a16:creationId xmlns:a16="http://schemas.microsoft.com/office/drawing/2014/main" id="{0BCF0C3F-B8A4-C4D9-55A9-C4D69B18D8D6}"/>
              </a:ext>
            </a:extLst>
          </p:cNvPr>
          <p:cNvCxnSpPr>
            <a:cxnSpLocks/>
            <a:stCxn id="22" idx="2"/>
            <a:endCxn id="23" idx="3"/>
          </p:cNvCxnSpPr>
          <p:nvPr/>
        </p:nvCxnSpPr>
        <p:spPr>
          <a:xfrm rot="5400000">
            <a:off x="9480630" y="4372960"/>
            <a:ext cx="1853531" cy="119232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DF6FB285-98F0-3E66-2FBA-D48C369FA10E}"/>
              </a:ext>
            </a:extLst>
          </p:cNvPr>
          <p:cNvSpPr txBox="1"/>
          <p:nvPr/>
        </p:nvSpPr>
        <p:spPr>
          <a:xfrm>
            <a:off x="1222341" y="2145705"/>
            <a:ext cx="3945882" cy="646331"/>
          </a:xfrm>
          <a:prstGeom prst="rect">
            <a:avLst/>
          </a:prstGeom>
          <a:noFill/>
        </p:spPr>
        <p:txBody>
          <a:bodyPr wrap="square">
            <a:spAutoFit/>
          </a:bodyPr>
          <a:lstStyle/>
          <a:p>
            <a:pPr algn="ctr" defTabSz="1219162">
              <a:defRPr/>
            </a:pPr>
            <a:r>
              <a:rPr kumimoji="1" lang="zh-CN" altLang="en-US" dirty="0">
                <a:solidFill>
                  <a:prstClr val="black"/>
                </a:solidFill>
                <a:latin typeface="Arial"/>
                <a:ea typeface="楷体"/>
              </a:rPr>
              <a:t>问题：中国人民大学有哪些特点</a:t>
            </a:r>
          </a:p>
          <a:p>
            <a:pPr algn="ctr" defTabSz="1219162">
              <a:defRPr/>
            </a:pPr>
            <a:r>
              <a:rPr kumimoji="1" lang="en-US" altLang="zh-CN" dirty="0">
                <a:solidFill>
                  <a:prstClr val="black"/>
                </a:solidFill>
                <a:latin typeface="Arial"/>
                <a:ea typeface="楷体"/>
              </a:rPr>
              <a:t>+</a:t>
            </a:r>
            <a:r>
              <a:rPr kumimoji="1" lang="zh-CN" altLang="en-US" dirty="0">
                <a:solidFill>
                  <a:prstClr val="black"/>
                </a:solidFill>
                <a:latin typeface="Arial"/>
                <a:ea typeface="楷体"/>
              </a:rPr>
              <a:t> 答案：</a:t>
            </a:r>
            <a:r>
              <a:rPr kumimoji="1" lang="zh-CN" altLang="en-US" dirty="0">
                <a:solidFill>
                  <a:srgbClr val="FF0000"/>
                </a:solidFill>
                <a:latin typeface="Arial"/>
                <a:ea typeface="楷体"/>
              </a:rPr>
              <a:t>是上海的一所高校</a:t>
            </a:r>
          </a:p>
        </p:txBody>
      </p:sp>
      <p:sp>
        <p:nvSpPr>
          <p:cNvPr id="59" name="圆角矩形 58">
            <a:extLst>
              <a:ext uri="{FF2B5EF4-FFF2-40B4-BE49-F238E27FC236}">
                <a16:creationId xmlns:a16="http://schemas.microsoft.com/office/drawing/2014/main" id="{A9D5A03D-88E4-070E-750B-1D62105E18A6}"/>
              </a:ext>
            </a:extLst>
          </p:cNvPr>
          <p:cNvSpPr/>
          <p:nvPr/>
        </p:nvSpPr>
        <p:spPr>
          <a:xfrm>
            <a:off x="2699319" y="3120380"/>
            <a:ext cx="991927" cy="415499"/>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0" name="文本框 59">
            <a:extLst>
              <a:ext uri="{FF2B5EF4-FFF2-40B4-BE49-F238E27FC236}">
                <a16:creationId xmlns:a16="http://schemas.microsoft.com/office/drawing/2014/main" id="{C3230DBA-7C4D-65F6-01E9-1B06F36501EB}"/>
              </a:ext>
            </a:extLst>
          </p:cNvPr>
          <p:cNvSpPr txBox="1"/>
          <p:nvPr/>
        </p:nvSpPr>
        <p:spPr>
          <a:xfrm>
            <a:off x="2891468" y="3129735"/>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61" name="下箭头 60">
            <a:extLst>
              <a:ext uri="{FF2B5EF4-FFF2-40B4-BE49-F238E27FC236}">
                <a16:creationId xmlns:a16="http://schemas.microsoft.com/office/drawing/2014/main" id="{E01CF528-C1D4-9D0D-2A81-1C460400A1B8}"/>
              </a:ext>
            </a:extLst>
          </p:cNvPr>
          <p:cNvSpPr/>
          <p:nvPr/>
        </p:nvSpPr>
        <p:spPr>
          <a:xfrm>
            <a:off x="3066290" y="2872517"/>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2" name="下箭头 61">
            <a:extLst>
              <a:ext uri="{FF2B5EF4-FFF2-40B4-BE49-F238E27FC236}">
                <a16:creationId xmlns:a16="http://schemas.microsoft.com/office/drawing/2014/main" id="{FBF5308E-951E-F637-165A-0612EEEE30BC}"/>
              </a:ext>
            </a:extLst>
          </p:cNvPr>
          <p:cNvSpPr/>
          <p:nvPr/>
        </p:nvSpPr>
        <p:spPr>
          <a:xfrm>
            <a:off x="3066290" y="3581037"/>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3" name="文本框 62">
            <a:extLst>
              <a:ext uri="{FF2B5EF4-FFF2-40B4-BE49-F238E27FC236}">
                <a16:creationId xmlns:a16="http://schemas.microsoft.com/office/drawing/2014/main" id="{1025FB57-DA2A-1539-CB5D-7F1E2C1DF8C3}"/>
              </a:ext>
            </a:extLst>
          </p:cNvPr>
          <p:cNvSpPr txBox="1"/>
          <p:nvPr/>
        </p:nvSpPr>
        <p:spPr>
          <a:xfrm>
            <a:off x="2851214" y="3781215"/>
            <a:ext cx="786991" cy="369332"/>
          </a:xfrm>
          <a:prstGeom prst="rect">
            <a:avLst/>
          </a:prstGeom>
          <a:noFill/>
        </p:spPr>
        <p:txBody>
          <a:bodyPr wrap="square">
            <a:spAutoFit/>
          </a:bodyPr>
          <a:lstStyle/>
          <a:p>
            <a:pPr algn="ctr" defTabSz="1219162">
              <a:defRPr/>
            </a:pPr>
            <a:r>
              <a:rPr kumimoji="1" lang="en-US" altLang="zh-CN" dirty="0">
                <a:solidFill>
                  <a:prstClr val="black"/>
                </a:solidFill>
                <a:latin typeface="Arial"/>
                <a:ea typeface="楷体"/>
              </a:rPr>
              <a:t>0.13</a:t>
            </a:r>
            <a:endParaRPr kumimoji="1" lang="zh-CN" altLang="en-US" dirty="0">
              <a:solidFill>
                <a:prstClr val="black"/>
              </a:solidFill>
              <a:latin typeface="Arial"/>
              <a:ea typeface="楷体"/>
            </a:endParaRPr>
          </a:p>
        </p:txBody>
      </p:sp>
      <p:sp>
        <p:nvSpPr>
          <p:cNvPr id="64" name="文本框 63">
            <a:extLst>
              <a:ext uri="{FF2B5EF4-FFF2-40B4-BE49-F238E27FC236}">
                <a16:creationId xmlns:a16="http://schemas.microsoft.com/office/drawing/2014/main" id="{6ACC5152-0F18-D1F1-CA21-37BD7D95CCD4}"/>
              </a:ext>
            </a:extLst>
          </p:cNvPr>
          <p:cNvSpPr txBox="1"/>
          <p:nvPr/>
        </p:nvSpPr>
        <p:spPr>
          <a:xfrm>
            <a:off x="1271768" y="4388753"/>
            <a:ext cx="3945882" cy="646331"/>
          </a:xfrm>
          <a:prstGeom prst="rect">
            <a:avLst/>
          </a:prstGeom>
          <a:noFill/>
        </p:spPr>
        <p:txBody>
          <a:bodyPr wrap="square">
            <a:spAutoFit/>
          </a:bodyPr>
          <a:lstStyle/>
          <a:p>
            <a:pPr algn="ctr" defTabSz="1219162">
              <a:defRPr/>
            </a:pPr>
            <a:r>
              <a:rPr kumimoji="1" lang="zh-CN" altLang="en-US" dirty="0">
                <a:solidFill>
                  <a:prstClr val="black"/>
                </a:solidFill>
                <a:latin typeface="Arial"/>
                <a:ea typeface="楷体"/>
              </a:rPr>
              <a:t>问题：中国人民大学有哪些特点</a:t>
            </a:r>
          </a:p>
          <a:p>
            <a:pPr algn="ctr" defTabSz="1219162">
              <a:defRPr/>
            </a:pPr>
            <a:r>
              <a:rPr kumimoji="1" lang="en-US" altLang="zh-CN" dirty="0">
                <a:solidFill>
                  <a:prstClr val="black"/>
                </a:solidFill>
                <a:latin typeface="Arial"/>
                <a:ea typeface="楷体"/>
              </a:rPr>
              <a:t>+</a:t>
            </a:r>
            <a:r>
              <a:rPr kumimoji="1" lang="zh-CN" altLang="en-US" dirty="0">
                <a:solidFill>
                  <a:prstClr val="black"/>
                </a:solidFill>
                <a:latin typeface="Arial"/>
                <a:ea typeface="楷体"/>
              </a:rPr>
              <a:t> 答案：</a:t>
            </a:r>
            <a:r>
              <a:rPr lang="zh-CN" altLang="en-US" dirty="0">
                <a:solidFill>
                  <a:srgbClr val="00B050"/>
                </a:solidFill>
                <a:latin typeface="Arial"/>
                <a:ea typeface="楷体"/>
              </a:rPr>
              <a:t>位于北京市海淀区</a:t>
            </a:r>
            <a:endParaRPr kumimoji="1" lang="zh-CN" altLang="en-US" dirty="0">
              <a:solidFill>
                <a:srgbClr val="00B050"/>
              </a:solidFill>
              <a:latin typeface="Arial"/>
              <a:ea typeface="楷体"/>
            </a:endParaRPr>
          </a:p>
        </p:txBody>
      </p:sp>
      <p:sp>
        <p:nvSpPr>
          <p:cNvPr id="65" name="圆角矩形 64">
            <a:extLst>
              <a:ext uri="{FF2B5EF4-FFF2-40B4-BE49-F238E27FC236}">
                <a16:creationId xmlns:a16="http://schemas.microsoft.com/office/drawing/2014/main" id="{70EE86C7-72A5-5214-9E59-EC05326F5C58}"/>
              </a:ext>
            </a:extLst>
          </p:cNvPr>
          <p:cNvSpPr/>
          <p:nvPr/>
        </p:nvSpPr>
        <p:spPr>
          <a:xfrm>
            <a:off x="2699319" y="5355715"/>
            <a:ext cx="991927" cy="415499"/>
          </a:xfrm>
          <a:prstGeom prst="roundRect">
            <a:avLst/>
          </a:prstGeom>
          <a:solidFill>
            <a:srgbClr val="DAE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6" name="文本框 65">
            <a:extLst>
              <a:ext uri="{FF2B5EF4-FFF2-40B4-BE49-F238E27FC236}">
                <a16:creationId xmlns:a16="http://schemas.microsoft.com/office/drawing/2014/main" id="{3F123746-B116-009B-FC69-15798110415B}"/>
              </a:ext>
            </a:extLst>
          </p:cNvPr>
          <p:cNvSpPr txBox="1"/>
          <p:nvPr/>
        </p:nvSpPr>
        <p:spPr>
          <a:xfrm>
            <a:off x="2891468" y="5365070"/>
            <a:ext cx="706484" cy="400110"/>
          </a:xfrm>
          <a:prstGeom prst="rect">
            <a:avLst/>
          </a:prstGeom>
          <a:noFill/>
        </p:spPr>
        <p:txBody>
          <a:bodyPr wrap="square" rtlCol="0">
            <a:spAutoFit/>
          </a:bodyPr>
          <a:lstStyle/>
          <a:p>
            <a:pPr defTabSz="457200"/>
            <a:r>
              <a:rPr kumimoji="1" lang="en-US" altLang="zh-CN" sz="2000" dirty="0">
                <a:solidFill>
                  <a:prstClr val="black"/>
                </a:solidFill>
                <a:latin typeface="Arial"/>
                <a:ea typeface="楷体"/>
              </a:rPr>
              <a:t>RM</a:t>
            </a:r>
            <a:endParaRPr kumimoji="1" lang="zh-CN" altLang="en-US" sz="2000" dirty="0">
              <a:solidFill>
                <a:prstClr val="black"/>
              </a:solidFill>
              <a:latin typeface="Arial"/>
              <a:ea typeface="楷体"/>
            </a:endParaRPr>
          </a:p>
        </p:txBody>
      </p:sp>
      <p:sp>
        <p:nvSpPr>
          <p:cNvPr id="67" name="下箭头 66">
            <a:extLst>
              <a:ext uri="{FF2B5EF4-FFF2-40B4-BE49-F238E27FC236}">
                <a16:creationId xmlns:a16="http://schemas.microsoft.com/office/drawing/2014/main" id="{00CD9930-EE1C-43A2-1EC9-D7BD57CB316A}"/>
              </a:ext>
            </a:extLst>
          </p:cNvPr>
          <p:cNvSpPr/>
          <p:nvPr/>
        </p:nvSpPr>
        <p:spPr>
          <a:xfrm>
            <a:off x="3066290" y="5107852"/>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8" name="下箭头 67">
            <a:extLst>
              <a:ext uri="{FF2B5EF4-FFF2-40B4-BE49-F238E27FC236}">
                <a16:creationId xmlns:a16="http://schemas.microsoft.com/office/drawing/2014/main" id="{F26C5F01-892D-F831-0165-98B7C626EC45}"/>
              </a:ext>
            </a:extLst>
          </p:cNvPr>
          <p:cNvSpPr/>
          <p:nvPr/>
        </p:nvSpPr>
        <p:spPr>
          <a:xfrm>
            <a:off x="3066290" y="5853443"/>
            <a:ext cx="356839" cy="21506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69" name="文本框 68">
            <a:extLst>
              <a:ext uri="{FF2B5EF4-FFF2-40B4-BE49-F238E27FC236}">
                <a16:creationId xmlns:a16="http://schemas.microsoft.com/office/drawing/2014/main" id="{2F6AE51D-A033-56F9-CD34-BC037A533955}"/>
              </a:ext>
            </a:extLst>
          </p:cNvPr>
          <p:cNvSpPr txBox="1"/>
          <p:nvPr/>
        </p:nvSpPr>
        <p:spPr>
          <a:xfrm>
            <a:off x="2851214" y="6115406"/>
            <a:ext cx="786991" cy="369332"/>
          </a:xfrm>
          <a:prstGeom prst="rect">
            <a:avLst/>
          </a:prstGeom>
          <a:noFill/>
        </p:spPr>
        <p:txBody>
          <a:bodyPr wrap="square">
            <a:spAutoFit/>
          </a:bodyPr>
          <a:lstStyle/>
          <a:p>
            <a:pPr algn="ctr" defTabSz="1219162">
              <a:defRPr/>
            </a:pPr>
            <a:r>
              <a:rPr kumimoji="1" lang="en-US" altLang="zh-CN" dirty="0">
                <a:solidFill>
                  <a:prstClr val="black"/>
                </a:solidFill>
                <a:latin typeface="Arial"/>
                <a:ea typeface="楷体"/>
              </a:rPr>
              <a:t>0.95</a:t>
            </a:r>
            <a:endParaRPr kumimoji="1" lang="zh-CN" altLang="en-US" dirty="0">
              <a:solidFill>
                <a:prstClr val="black"/>
              </a:solidFill>
              <a:latin typeface="Arial"/>
              <a:ea typeface="楷体"/>
            </a:endParaRPr>
          </a:p>
        </p:txBody>
      </p:sp>
      <p:sp>
        <p:nvSpPr>
          <p:cNvPr id="71" name="矩形 70">
            <a:extLst>
              <a:ext uri="{FF2B5EF4-FFF2-40B4-BE49-F238E27FC236}">
                <a16:creationId xmlns:a16="http://schemas.microsoft.com/office/drawing/2014/main" id="{AF16096D-70C9-8621-A48A-68DDEBA349E8}"/>
              </a:ext>
            </a:extLst>
          </p:cNvPr>
          <p:cNvSpPr/>
          <p:nvPr/>
        </p:nvSpPr>
        <p:spPr>
          <a:xfrm>
            <a:off x="1271768" y="2010350"/>
            <a:ext cx="3945882" cy="2174236"/>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
        <p:nvSpPr>
          <p:cNvPr id="72" name="矩形 71">
            <a:extLst>
              <a:ext uri="{FF2B5EF4-FFF2-40B4-BE49-F238E27FC236}">
                <a16:creationId xmlns:a16="http://schemas.microsoft.com/office/drawing/2014/main" id="{7A3B62CC-75BB-E564-9B3D-621960F83CF8}"/>
              </a:ext>
            </a:extLst>
          </p:cNvPr>
          <p:cNvSpPr/>
          <p:nvPr/>
        </p:nvSpPr>
        <p:spPr>
          <a:xfrm>
            <a:off x="1284125" y="4344266"/>
            <a:ext cx="3945882" cy="2174236"/>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kumimoji="1" lang="zh-CN" altLang="en-US" sz="800">
              <a:solidFill>
                <a:prstClr val="white"/>
              </a:solidFill>
              <a:latin typeface="Arial"/>
              <a:ea typeface="楷体"/>
            </a:endParaRPr>
          </a:p>
        </p:txBody>
      </p:sp>
    </p:spTree>
    <p:extLst>
      <p:ext uri="{BB962C8B-B14F-4D97-AF65-F5344CB8AC3E}">
        <p14:creationId xmlns:p14="http://schemas.microsoft.com/office/powerpoint/2010/main" val="1684054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latin typeface="Times New Roman" panose="02020603050405020304" pitchFamily="18" charset="0"/>
              </a:rPr>
              <a:t>的法宝之一：大！</a:t>
            </a:r>
          </a:p>
        </p:txBody>
      </p:sp>
      <p:sp>
        <p:nvSpPr>
          <p:cNvPr id="3" name="文本框 2">
            <a:extLst>
              <a:ext uri="{FF2B5EF4-FFF2-40B4-BE49-F238E27FC236}">
                <a16:creationId xmlns:a16="http://schemas.microsoft.com/office/drawing/2014/main" id="{94C748D2-92D7-AC12-6E97-D6939C1AD118}"/>
              </a:ext>
            </a:extLst>
          </p:cNvPr>
          <p:cNvSpPr txBox="1"/>
          <p:nvPr/>
        </p:nvSpPr>
        <p:spPr>
          <a:xfrm>
            <a:off x="609919" y="1009706"/>
            <a:ext cx="10972164" cy="521874"/>
          </a:xfrm>
          <a:prstGeom prst="rect">
            <a:avLst/>
          </a:prstGeom>
          <a:noFill/>
        </p:spPr>
        <p:txBody>
          <a:bodyPr wrap="square" rtlCol="0">
            <a:spAutoFit/>
          </a:bodyPr>
          <a:lstStyle/>
          <a:p>
            <a:pPr marL="343775" indent="-343775" defTabSz="916619">
              <a:lnSpc>
                <a:spcPct val="130000"/>
              </a:lnSpc>
              <a:buSzPct val="80000"/>
              <a:buFont typeface="Wingdings" pitchFamily="2" charset="2"/>
              <a:buChar char="l"/>
            </a:pPr>
            <a:r>
              <a:rPr kumimoji="1" lang="en-US" altLang="zh-CN" sz="2406" dirty="0" err="1">
                <a:solidFill>
                  <a:prstClr val="black"/>
                </a:solidFill>
                <a:latin typeface="Times New Roman" panose="02020603050405020304" pitchFamily="18" charset="0"/>
                <a:ea typeface="黑体" panose="02010609060101010101" pitchFamily="49" charset="-122"/>
              </a:rPr>
              <a:t>ChatGPT</a:t>
            </a:r>
            <a:r>
              <a:rPr kumimoji="1" lang="zh-CN" altLang="en-US" sz="2406" dirty="0">
                <a:solidFill>
                  <a:prstClr val="black"/>
                </a:solidFill>
                <a:latin typeface="Times New Roman" panose="02020603050405020304" pitchFamily="18" charset="0"/>
                <a:ea typeface="黑体" panose="02010609060101010101" pitchFamily="49" charset="-122"/>
              </a:rPr>
              <a:t>的核心能力是</a:t>
            </a:r>
            <a:r>
              <a:rPr kumimoji="1" lang="zh-CN" altLang="en-US" sz="2406" b="1" dirty="0">
                <a:solidFill>
                  <a:srgbClr val="C00000"/>
                </a:solidFill>
                <a:latin typeface="Times New Roman" panose="02020603050405020304" pitchFamily="18" charset="0"/>
                <a:ea typeface="黑体" panose="02010609060101010101" pitchFamily="49" charset="-122"/>
              </a:rPr>
              <a:t>涌现（</a:t>
            </a:r>
            <a:r>
              <a:rPr kumimoji="1" lang="en-US" altLang="zh-CN" sz="2406" b="1" dirty="0">
                <a:solidFill>
                  <a:srgbClr val="C00000"/>
                </a:solidFill>
                <a:latin typeface="Times New Roman" panose="02020603050405020304" pitchFamily="18" charset="0"/>
                <a:ea typeface="黑体" panose="02010609060101010101" pitchFamily="49" charset="-122"/>
              </a:rPr>
              <a:t>Emergent</a:t>
            </a:r>
            <a:r>
              <a:rPr kumimoji="1" lang="zh-CN" altLang="en-US" sz="2406" b="1" dirty="0">
                <a:solidFill>
                  <a:srgbClr val="C00000"/>
                </a:solidFill>
                <a:latin typeface="Times New Roman" panose="02020603050405020304" pitchFamily="18" charset="0"/>
                <a:ea typeface="黑体" panose="02010609060101010101" pitchFamily="49" charset="-122"/>
              </a:rPr>
              <a:t>）</a:t>
            </a:r>
            <a:r>
              <a:rPr kumimoji="1" lang="zh-CN" altLang="en-US" sz="2406" dirty="0">
                <a:solidFill>
                  <a:prstClr val="black"/>
                </a:solidFill>
                <a:latin typeface="Times New Roman" panose="02020603050405020304" pitchFamily="18" charset="0"/>
                <a:ea typeface="黑体" panose="02010609060101010101" pitchFamily="49" charset="-122"/>
              </a:rPr>
              <a:t>的！</a:t>
            </a:r>
            <a:endParaRPr kumimoji="1" lang="en-US" altLang="zh-CN" sz="2406" dirty="0">
              <a:solidFill>
                <a:prstClr val="black"/>
              </a:solidFill>
              <a:latin typeface="Times New Roman" panose="02020603050405020304" pitchFamily="18" charset="0"/>
              <a:ea typeface="黑体" panose="02010609060101010101" pitchFamily="49" charset="-122"/>
            </a:endParaRPr>
          </a:p>
        </p:txBody>
      </p:sp>
      <p:pic>
        <p:nvPicPr>
          <p:cNvPr id="5" name="图片 4" descr="图形用户界面, 应用程序&#10;&#10;描述已自动生成">
            <a:extLst>
              <a:ext uri="{FF2B5EF4-FFF2-40B4-BE49-F238E27FC236}">
                <a16:creationId xmlns:a16="http://schemas.microsoft.com/office/drawing/2014/main" id="{16B10C6E-303C-B73E-98FB-BB5E4B795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679" y="1485477"/>
            <a:ext cx="6798642" cy="4734402"/>
          </a:xfrm>
          <a:prstGeom prst="rect">
            <a:avLst/>
          </a:prstGeom>
        </p:spPr>
      </p:pic>
      <p:sp>
        <p:nvSpPr>
          <p:cNvPr id="6" name="文本框 5">
            <a:extLst>
              <a:ext uri="{FF2B5EF4-FFF2-40B4-BE49-F238E27FC236}">
                <a16:creationId xmlns:a16="http://schemas.microsoft.com/office/drawing/2014/main" id="{C2CAA739-90ED-0695-C4E7-62DF5640D51A}"/>
              </a:ext>
            </a:extLst>
          </p:cNvPr>
          <p:cNvSpPr txBox="1"/>
          <p:nvPr/>
        </p:nvSpPr>
        <p:spPr>
          <a:xfrm>
            <a:off x="1074271" y="6459451"/>
            <a:ext cx="10127129" cy="307777"/>
          </a:xfrm>
          <a:prstGeom prst="rect">
            <a:avLst/>
          </a:prstGeom>
          <a:noFill/>
        </p:spPr>
        <p:txBody>
          <a:bodyPr wrap="square" rtlCol="0">
            <a:spAutoFit/>
          </a:bodyPr>
          <a:lstStyle/>
          <a:p>
            <a:pPr algn="ctr" defTabSz="457200"/>
            <a:r>
              <a:rPr lang="zh-CN" altLang="en-US" sz="1400" dirty="0">
                <a:solidFill>
                  <a:prstClr val="black"/>
                </a:solidFill>
                <a:latin typeface="Arial"/>
                <a:ea typeface="楷体"/>
              </a:rPr>
              <a:t>来自：</a:t>
            </a:r>
            <a:r>
              <a:rPr lang="en-US" altLang="zh-CN" sz="1400" dirty="0">
                <a:solidFill>
                  <a:prstClr val="black"/>
                </a:solidFill>
                <a:latin typeface="Arial"/>
                <a:ea typeface="楷体"/>
              </a:rPr>
              <a:t>Wei et al., Emergent Abilities of Large Language Models. In Transactions on Machine Learning Research, 2022</a:t>
            </a:r>
            <a:endParaRPr lang="zh-CN" altLang="en-US" sz="1400" dirty="0">
              <a:solidFill>
                <a:prstClr val="black"/>
              </a:solidFill>
              <a:latin typeface="Arial"/>
              <a:ea typeface="楷体"/>
            </a:endParaRPr>
          </a:p>
        </p:txBody>
      </p:sp>
    </p:spTree>
    <p:extLst>
      <p:ext uri="{BB962C8B-B14F-4D97-AF65-F5344CB8AC3E}">
        <p14:creationId xmlns:p14="http://schemas.microsoft.com/office/powerpoint/2010/main" val="798900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athways Language Model (PaLM): Scaling to 540 Billion Parameters for  Breakthrough Performance – Google AI Blog">
            <a:extLst>
              <a:ext uri="{FF2B5EF4-FFF2-40B4-BE49-F238E27FC236}">
                <a16:creationId xmlns:a16="http://schemas.microsoft.com/office/drawing/2014/main" id="{B33F1C68-92D0-B24D-5E88-71E51F83D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39" y="909861"/>
            <a:ext cx="11423522" cy="547823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2847EDB-B7E0-2A6F-5023-5800E4A226B4}"/>
              </a:ext>
            </a:extLst>
          </p:cNvPr>
          <p:cNvSpPr txBox="1"/>
          <p:nvPr/>
        </p:nvSpPr>
        <p:spPr>
          <a:xfrm>
            <a:off x="1092200" y="6502400"/>
            <a:ext cx="9525000" cy="307777"/>
          </a:xfrm>
          <a:prstGeom prst="rect">
            <a:avLst/>
          </a:prstGeom>
          <a:noFill/>
        </p:spPr>
        <p:txBody>
          <a:bodyPr wrap="square" rtlCol="0">
            <a:spAutoFit/>
          </a:bodyPr>
          <a:lstStyle/>
          <a:p>
            <a:pPr algn="ctr" defTabSz="457200"/>
            <a:r>
              <a:rPr lang="zh-CN" altLang="en-US" sz="1400" dirty="0">
                <a:solidFill>
                  <a:prstClr val="black"/>
                </a:solidFill>
                <a:latin typeface="Arial"/>
                <a:ea typeface="楷体"/>
              </a:rPr>
              <a:t>来自：</a:t>
            </a:r>
            <a:r>
              <a:rPr lang="en-US" altLang="zh-CN" sz="1400" dirty="0">
                <a:solidFill>
                  <a:prstClr val="black"/>
                </a:solidFill>
                <a:latin typeface="Arial"/>
                <a:ea typeface="楷体"/>
              </a:rPr>
              <a:t>https://ai.googleblog.com/2022/04/pathways-language-model-palm-scaling-to.html</a:t>
            </a:r>
            <a:endParaRPr lang="zh-CN" altLang="en-US" sz="1400" dirty="0">
              <a:solidFill>
                <a:prstClr val="black"/>
              </a:solidFill>
              <a:latin typeface="Arial"/>
              <a:ea typeface="楷体"/>
            </a:endParaRPr>
          </a:p>
        </p:txBody>
      </p:sp>
    </p:spTree>
    <p:extLst>
      <p:ext uri="{BB962C8B-B14F-4D97-AF65-F5344CB8AC3E}">
        <p14:creationId xmlns:p14="http://schemas.microsoft.com/office/powerpoint/2010/main" val="31314287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normAutofit/>
          </a:bodyPr>
          <a:lstStyle/>
          <a:p>
            <a:r>
              <a:rPr lang="en-US" altLang="zh-CN" sz="3000" dirty="0" err="1">
                <a:latin typeface="Times New Roman" panose="02020603050405020304" pitchFamily="18" charset="0"/>
                <a:ea typeface="+mj-ea"/>
                <a:cs typeface="Times New Roman" panose="02020603050405020304" pitchFamily="18" charset="0"/>
              </a:rPr>
              <a:t>ChatGPT</a:t>
            </a:r>
            <a:r>
              <a:rPr lang="zh-CN" altLang="en-US" sz="3000" dirty="0">
                <a:latin typeface="+mj-ea"/>
                <a:ea typeface="+mj-ea"/>
              </a:rPr>
              <a:t>的法宝之二：思维链（逻辑训练）</a:t>
            </a:r>
          </a:p>
        </p:txBody>
      </p:sp>
      <p:sp>
        <p:nvSpPr>
          <p:cNvPr id="7" name="文本框 6">
            <a:extLst>
              <a:ext uri="{FF2B5EF4-FFF2-40B4-BE49-F238E27FC236}">
                <a16:creationId xmlns:a16="http://schemas.microsoft.com/office/drawing/2014/main" id="{6CE0A9BA-A233-EB73-DBB1-D339B2C3DAE4}"/>
              </a:ext>
            </a:extLst>
          </p:cNvPr>
          <p:cNvSpPr txBox="1"/>
          <p:nvPr/>
        </p:nvSpPr>
        <p:spPr>
          <a:xfrm>
            <a:off x="609421" y="1085724"/>
            <a:ext cx="11767268" cy="1412181"/>
          </a:xfrm>
          <a:prstGeom prst="rect">
            <a:avLst/>
          </a:prstGeom>
          <a:noFill/>
        </p:spPr>
        <p:txBody>
          <a:bodyPr wrap="square" rtlCol="0">
            <a:spAutoFit/>
          </a:bodyPr>
          <a:lstStyle/>
          <a:p>
            <a:pPr marL="343775" indent="-343775" defTabSz="916619">
              <a:lnSpc>
                <a:spcPct val="130000"/>
              </a:lnSpc>
              <a:buSzPct val="80000"/>
              <a:buFont typeface="Wingdings" pitchFamily="2" charset="2"/>
              <a:buChar char="l"/>
            </a:pPr>
            <a:r>
              <a:rPr kumimoji="1" lang="zh-CN" altLang="en-US" sz="2406" dirty="0">
                <a:solidFill>
                  <a:prstClr val="black"/>
                </a:solidFill>
                <a:latin typeface="Times New Roman" panose="02020603050405020304" pitchFamily="18" charset="0"/>
                <a:ea typeface="黑体" panose="02010609060101010101" pitchFamily="49" charset="-122"/>
              </a:rPr>
              <a:t>思维链 </a:t>
            </a:r>
            <a:r>
              <a:rPr kumimoji="1" lang="en-US" altLang="zh-CN" sz="2406" dirty="0">
                <a:solidFill>
                  <a:prstClr val="black"/>
                </a:solidFill>
                <a:latin typeface="Times New Roman" panose="02020603050405020304" pitchFamily="18" charset="0"/>
                <a:ea typeface="黑体" panose="02010609060101010101" pitchFamily="49" charset="-122"/>
              </a:rPr>
              <a:t>CoT</a:t>
            </a:r>
            <a:r>
              <a:rPr kumimoji="1" lang="zh-CN" altLang="en-US" sz="2406" dirty="0">
                <a:solidFill>
                  <a:prstClr val="black"/>
                </a:solidFill>
                <a:latin typeface="Times New Roman" panose="02020603050405020304" pitchFamily="18" charset="0"/>
                <a:ea typeface="黑体" panose="02010609060101010101" pitchFamily="49" charset="-122"/>
              </a:rPr>
              <a:t>（</a:t>
            </a:r>
            <a:r>
              <a:rPr kumimoji="1" lang="en-US" altLang="zh-CN" sz="2406" dirty="0">
                <a:solidFill>
                  <a:prstClr val="black"/>
                </a:solidFill>
                <a:latin typeface="Times New Roman" panose="02020603050405020304" pitchFamily="18" charset="0"/>
                <a:ea typeface="黑体" panose="02010609060101010101" pitchFamily="49" charset="-122"/>
              </a:rPr>
              <a:t>Chain of Thought</a:t>
            </a:r>
            <a:r>
              <a:rPr kumimoji="1" lang="zh-CN" altLang="en-US" sz="2406" dirty="0">
                <a:solidFill>
                  <a:prstClr val="black"/>
                </a:solidFill>
                <a:latin typeface="Times New Roman" panose="02020603050405020304" pitchFamily="18" charset="0"/>
                <a:ea typeface="黑体" panose="02010609060101010101" pitchFamily="49" charset="-122"/>
              </a:rPr>
              <a:t>）：由</a:t>
            </a:r>
            <a:r>
              <a:rPr kumimoji="1" lang="en-US" altLang="zh-CN" sz="2406" dirty="0">
                <a:solidFill>
                  <a:prstClr val="black"/>
                </a:solidFill>
                <a:latin typeface="Times New Roman" panose="02020603050405020304" pitchFamily="18" charset="0"/>
                <a:ea typeface="黑体" panose="02010609060101010101" pitchFamily="49" charset="-122"/>
              </a:rPr>
              <a:t>Google</a:t>
            </a:r>
            <a:r>
              <a:rPr kumimoji="1" lang="zh-CN" altLang="en-US" sz="2406" dirty="0">
                <a:solidFill>
                  <a:prstClr val="black"/>
                </a:solidFill>
                <a:latin typeface="Times New Roman" panose="02020603050405020304" pitchFamily="18" charset="0"/>
                <a:ea typeface="黑体" panose="02010609060101010101" pitchFamily="49" charset="-122"/>
              </a:rPr>
              <a:t>于</a:t>
            </a:r>
            <a:r>
              <a:rPr kumimoji="1" lang="en-US" altLang="zh-CN" sz="2406" dirty="0">
                <a:solidFill>
                  <a:prstClr val="black"/>
                </a:solidFill>
                <a:latin typeface="Times New Roman" panose="02020603050405020304" pitchFamily="18" charset="0"/>
                <a:ea typeface="黑体" panose="02010609060101010101" pitchFamily="49" charset="-122"/>
              </a:rPr>
              <a:t>2022</a:t>
            </a:r>
            <a:r>
              <a:rPr kumimoji="1" lang="zh-CN" altLang="en-US" sz="2406" dirty="0">
                <a:solidFill>
                  <a:prstClr val="black"/>
                </a:solidFill>
                <a:latin typeface="Times New Roman" panose="02020603050405020304" pitchFamily="18" charset="0"/>
                <a:ea typeface="黑体" panose="02010609060101010101" pitchFamily="49" charset="-122"/>
              </a:rPr>
              <a:t>年提出</a:t>
            </a:r>
            <a:endParaRPr kumimoji="1" lang="en-US" altLang="zh-CN" sz="2406" dirty="0">
              <a:solidFill>
                <a:prstClr val="black"/>
              </a:solidFill>
              <a:latin typeface="Times New Roman" panose="02020603050405020304" pitchFamily="18" charset="0"/>
              <a:ea typeface="黑体" panose="02010609060101010101" pitchFamily="49" charset="-122"/>
            </a:endParaRPr>
          </a:p>
          <a:p>
            <a:pPr marL="802084" lvl="1" indent="-343775" defTabSz="916619">
              <a:lnSpc>
                <a:spcPct val="130000"/>
              </a:lnSpc>
              <a:buSzPct val="80000"/>
              <a:buFont typeface="Wingdings" pitchFamily="2" charset="2"/>
              <a:buChar char="Ø"/>
            </a:pPr>
            <a:r>
              <a:rPr kumimoji="1" lang="zh-CN" altLang="en-US" sz="2206" dirty="0">
                <a:solidFill>
                  <a:prstClr val="black"/>
                </a:solidFill>
                <a:latin typeface="Times New Roman" panose="02020603050405020304" pitchFamily="18" charset="0"/>
                <a:ea typeface="黑体" panose="02010609060101010101" pitchFamily="49" charset="-122"/>
              </a:rPr>
              <a:t>或者只给一个</a:t>
            </a:r>
            <a:r>
              <a:rPr kumimoji="1" lang="zh-CN" altLang="en-US" sz="2206" b="1" dirty="0">
                <a:solidFill>
                  <a:srgbClr val="FF0000"/>
                </a:solidFill>
                <a:latin typeface="Times New Roman" panose="02020603050405020304" pitchFamily="18" charset="0"/>
                <a:ea typeface="黑体" panose="02010609060101010101" pitchFamily="49" charset="-122"/>
              </a:rPr>
              <a:t>提示</a:t>
            </a:r>
            <a:r>
              <a:rPr kumimoji="1" lang="zh-CN" altLang="en-US" sz="2206" dirty="0">
                <a:solidFill>
                  <a:prstClr val="black"/>
                </a:solidFill>
                <a:latin typeface="Times New Roman" panose="02020603050405020304" pitchFamily="18" charset="0"/>
                <a:ea typeface="黑体" panose="02010609060101010101" pitchFamily="49" charset="-122"/>
              </a:rPr>
              <a:t>，就可以对大模型进行引导，提示其逐步地解决问题</a:t>
            </a:r>
            <a:endParaRPr kumimoji="1" lang="en-US" altLang="zh-CN" sz="2206" dirty="0">
              <a:solidFill>
                <a:prstClr val="black"/>
              </a:solidFill>
              <a:latin typeface="Times New Roman" panose="02020603050405020304" pitchFamily="18" charset="0"/>
              <a:ea typeface="黑体" panose="02010609060101010101" pitchFamily="49" charset="-122"/>
            </a:endParaRPr>
          </a:p>
          <a:p>
            <a:pPr marL="802084" lvl="1" indent="-343775" defTabSz="916619">
              <a:lnSpc>
                <a:spcPct val="130000"/>
              </a:lnSpc>
              <a:buSzPct val="80000"/>
              <a:buFont typeface="Wingdings" pitchFamily="2" charset="2"/>
              <a:buChar char="Ø"/>
            </a:pPr>
            <a:r>
              <a:rPr kumimoji="1" lang="en-US" altLang="zh-CN" sz="2206" dirty="0">
                <a:solidFill>
                  <a:prstClr val="black"/>
                </a:solidFill>
                <a:latin typeface="Times New Roman" panose="02020603050405020304" pitchFamily="18" charset="0"/>
                <a:ea typeface="黑体" panose="02010609060101010101" pitchFamily="49" charset="-122"/>
              </a:rPr>
              <a:t>Let’s think step by step. </a:t>
            </a:r>
            <a:endParaRPr kumimoji="1" lang="zh-CN" altLang="en-US" sz="2406" dirty="0">
              <a:solidFill>
                <a:prstClr val="black"/>
              </a:solidFill>
              <a:latin typeface="Times New Roman" panose="02020603050405020304" pitchFamily="18" charset="0"/>
              <a:ea typeface="黑体" panose="02010609060101010101" pitchFamily="49" charset="-122"/>
            </a:endParaRPr>
          </a:p>
        </p:txBody>
      </p:sp>
      <p:pic>
        <p:nvPicPr>
          <p:cNvPr id="4" name="图片 3" descr="图形用户界面, 文本, 应用程序, 聊天或短信&#10;&#10;描述已自动生成">
            <a:extLst>
              <a:ext uri="{FF2B5EF4-FFF2-40B4-BE49-F238E27FC236}">
                <a16:creationId xmlns:a16="http://schemas.microsoft.com/office/drawing/2014/main" id="{D9C7CD38-4AB8-919B-6DA4-2E991E35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8" y="2779274"/>
            <a:ext cx="11948003" cy="2505542"/>
          </a:xfrm>
          <a:prstGeom prst="rect">
            <a:avLst/>
          </a:prstGeom>
        </p:spPr>
      </p:pic>
      <p:pic>
        <p:nvPicPr>
          <p:cNvPr id="5" name="图片 4">
            <a:extLst>
              <a:ext uri="{FF2B5EF4-FFF2-40B4-BE49-F238E27FC236}">
                <a16:creationId xmlns:a16="http://schemas.microsoft.com/office/drawing/2014/main" id="{EE5CC2AC-B0EA-268A-5D32-ACB9249D6EC3}"/>
              </a:ext>
            </a:extLst>
          </p:cNvPr>
          <p:cNvPicPr>
            <a:picLocks noChangeAspect="1"/>
          </p:cNvPicPr>
          <p:nvPr/>
        </p:nvPicPr>
        <p:blipFill>
          <a:blip r:embed="rId4"/>
          <a:stretch>
            <a:fillRect/>
          </a:stretch>
        </p:blipFill>
        <p:spPr>
          <a:xfrm>
            <a:off x="216290" y="2585354"/>
            <a:ext cx="5621278" cy="3528464"/>
          </a:xfrm>
          <a:prstGeom prst="rect">
            <a:avLst/>
          </a:prstGeom>
        </p:spPr>
      </p:pic>
      <p:sp>
        <p:nvSpPr>
          <p:cNvPr id="8" name="矩形 7">
            <a:extLst>
              <a:ext uri="{FF2B5EF4-FFF2-40B4-BE49-F238E27FC236}">
                <a16:creationId xmlns:a16="http://schemas.microsoft.com/office/drawing/2014/main" id="{46D503A7-DCAB-B7FB-31B5-614161D53503}"/>
              </a:ext>
            </a:extLst>
          </p:cNvPr>
          <p:cNvSpPr/>
          <p:nvPr/>
        </p:nvSpPr>
        <p:spPr>
          <a:xfrm>
            <a:off x="8894297" y="5426649"/>
            <a:ext cx="1563062" cy="96257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619"/>
            <a:endParaRPr lang="en-US" sz="1804">
              <a:solidFill>
                <a:prstClr val="white"/>
              </a:solidFill>
              <a:latin typeface="Calibri"/>
              <a:ea typeface="楷体"/>
            </a:endParaRPr>
          </a:p>
        </p:txBody>
      </p:sp>
      <p:sp>
        <p:nvSpPr>
          <p:cNvPr id="9" name="文本框 8">
            <a:extLst>
              <a:ext uri="{FF2B5EF4-FFF2-40B4-BE49-F238E27FC236}">
                <a16:creationId xmlns:a16="http://schemas.microsoft.com/office/drawing/2014/main" id="{77E1A312-7279-41EA-3C88-7F5AB025B3AF}"/>
              </a:ext>
            </a:extLst>
          </p:cNvPr>
          <p:cNvSpPr txBox="1"/>
          <p:nvPr/>
        </p:nvSpPr>
        <p:spPr>
          <a:xfrm>
            <a:off x="8622715" y="5447504"/>
            <a:ext cx="2108843" cy="369973"/>
          </a:xfrm>
          <a:prstGeom prst="rect">
            <a:avLst/>
          </a:prstGeom>
          <a:noFill/>
        </p:spPr>
        <p:txBody>
          <a:bodyPr wrap="square" rtlCol="0">
            <a:spAutoFit/>
          </a:bodyPr>
          <a:lstStyle/>
          <a:p>
            <a:pPr algn="ctr" defTabSz="916619"/>
            <a:r>
              <a:rPr lang="en-US" altLang="zh-CN" sz="1804" b="1">
                <a:solidFill>
                  <a:prstClr val="black"/>
                </a:solidFill>
                <a:latin typeface="Times New Roman" panose="02020603050405020304" pitchFamily="18" charset="0"/>
                <a:ea typeface="楷体" panose="02010609060101010101" pitchFamily="49" charset="-122"/>
              </a:rPr>
              <a:t>Codex</a:t>
            </a:r>
          </a:p>
        </p:txBody>
      </p:sp>
      <p:pic>
        <p:nvPicPr>
          <p:cNvPr id="10" name="Picture 6">
            <a:extLst>
              <a:ext uri="{FF2B5EF4-FFF2-40B4-BE49-F238E27FC236}">
                <a16:creationId xmlns:a16="http://schemas.microsoft.com/office/drawing/2014/main" id="{EF2C44C8-ACE0-8464-D973-85700C269B5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607" r="31776" b="50319"/>
          <a:stretch/>
        </p:blipFill>
        <p:spPr bwMode="auto">
          <a:xfrm>
            <a:off x="8712140" y="5291036"/>
            <a:ext cx="428960" cy="41417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C1F4D341-4D9E-37AA-5E2B-64D0E76789CB}"/>
              </a:ext>
            </a:extLst>
          </p:cNvPr>
          <p:cNvSpPr txBox="1"/>
          <p:nvPr/>
        </p:nvSpPr>
        <p:spPr>
          <a:xfrm>
            <a:off x="8926620" y="5840269"/>
            <a:ext cx="1563062" cy="586058"/>
          </a:xfrm>
          <a:prstGeom prst="rect">
            <a:avLst/>
          </a:prstGeom>
          <a:noFill/>
        </p:spPr>
        <p:txBody>
          <a:bodyPr wrap="square" rtlCol="0">
            <a:spAutoFit/>
          </a:bodyPr>
          <a:lstStyle/>
          <a:p>
            <a:pPr algn="ctr" defTabSz="916619"/>
            <a:r>
              <a:rPr lang="zh-CN" altLang="en-US" sz="1604">
                <a:solidFill>
                  <a:prstClr val="black"/>
                </a:solidFill>
                <a:latin typeface="Times New Roman" panose="02020603050405020304" pitchFamily="18" charset="0"/>
                <a:ea typeface="楷体" panose="02010609060101010101" pitchFamily="49" charset="-122"/>
              </a:rPr>
              <a:t>引入代码能力和思维链能力</a:t>
            </a:r>
            <a:endParaRPr lang="en-US" altLang="zh-CN" sz="1604">
              <a:solidFill>
                <a:prstClr val="black"/>
              </a:solidFill>
              <a:latin typeface="Times New Roman" panose="02020603050405020304" pitchFamily="18" charset="0"/>
              <a:ea typeface="楷体" panose="02010609060101010101" pitchFamily="49" charset="-122"/>
            </a:endParaRPr>
          </a:p>
        </p:txBody>
      </p:sp>
      <p:sp>
        <p:nvSpPr>
          <p:cNvPr id="3" name="文本框 2">
            <a:extLst>
              <a:ext uri="{FF2B5EF4-FFF2-40B4-BE49-F238E27FC236}">
                <a16:creationId xmlns:a16="http://schemas.microsoft.com/office/drawing/2014/main" id="{09E211E3-12BB-1817-193B-85B8B60FE9F0}"/>
              </a:ext>
            </a:extLst>
          </p:cNvPr>
          <p:cNvSpPr txBox="1"/>
          <p:nvPr/>
        </p:nvSpPr>
        <p:spPr>
          <a:xfrm>
            <a:off x="1092200" y="6502400"/>
            <a:ext cx="9525000" cy="307777"/>
          </a:xfrm>
          <a:prstGeom prst="rect">
            <a:avLst/>
          </a:prstGeom>
          <a:noFill/>
        </p:spPr>
        <p:txBody>
          <a:bodyPr wrap="square" rtlCol="0">
            <a:spAutoFit/>
          </a:bodyPr>
          <a:lstStyle/>
          <a:p>
            <a:pPr algn="ctr" defTabSz="457200"/>
            <a:r>
              <a:rPr lang="en-US" altLang="zh-CN" sz="1400" dirty="0">
                <a:solidFill>
                  <a:prstClr val="black"/>
                </a:solidFill>
                <a:latin typeface="Arial"/>
                <a:ea typeface="楷体"/>
              </a:rPr>
              <a:t>Wei et al., Chain-of-Thought Prompting Elicits Reasoning in Large Language Models. arXiv:2201.11903. 2022</a:t>
            </a:r>
            <a:endParaRPr lang="zh-CN" altLang="en-US" sz="1400" dirty="0">
              <a:solidFill>
                <a:prstClr val="black"/>
              </a:solidFill>
              <a:latin typeface="Arial"/>
              <a:ea typeface="楷体"/>
            </a:endParaRPr>
          </a:p>
        </p:txBody>
      </p:sp>
    </p:spTree>
    <p:extLst>
      <p:ext uri="{BB962C8B-B14F-4D97-AF65-F5344CB8AC3E}">
        <p14:creationId xmlns:p14="http://schemas.microsoft.com/office/powerpoint/2010/main" val="265136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6957804-BD9D-8EC8-81FF-437C68EFD8AE}"/>
              </a:ext>
            </a:extLst>
          </p:cNvPr>
          <p:cNvSpPr txBox="1"/>
          <p:nvPr/>
        </p:nvSpPr>
        <p:spPr>
          <a:xfrm>
            <a:off x="609421" y="1085724"/>
            <a:ext cx="11767268" cy="1004699"/>
          </a:xfrm>
          <a:prstGeom prst="rect">
            <a:avLst/>
          </a:prstGeom>
          <a:noFill/>
        </p:spPr>
        <p:txBody>
          <a:bodyPr wrap="square" rtlCol="0">
            <a:spAutoFit/>
          </a:bodyPr>
          <a:lstStyle/>
          <a:p>
            <a:pPr marL="343775" indent="-343775" defTabSz="916619">
              <a:lnSpc>
                <a:spcPct val="130000"/>
              </a:lnSpc>
              <a:buSzPct val="80000"/>
              <a:buFont typeface="Wingdings" pitchFamily="2" charset="2"/>
              <a:buChar char="l"/>
            </a:pPr>
            <a:r>
              <a:rPr kumimoji="1" lang="en-US" altLang="zh-CN" sz="2400" dirty="0">
                <a:solidFill>
                  <a:prstClr val="black"/>
                </a:solidFill>
                <a:latin typeface="Times New Roman" panose="02020603050405020304" pitchFamily="18" charset="0"/>
                <a:ea typeface="黑体" panose="02010609060101010101" pitchFamily="49" charset="-122"/>
              </a:rPr>
              <a:t>RLHF</a:t>
            </a:r>
            <a:r>
              <a:rPr kumimoji="1" lang="zh-CN" altLang="en-US" sz="2400" dirty="0">
                <a:solidFill>
                  <a:prstClr val="black"/>
                </a:solidFill>
                <a:latin typeface="Times New Roman" panose="02020603050405020304" pitchFamily="18" charset="0"/>
                <a:ea typeface="黑体" panose="02010609060101010101" pitchFamily="49" charset="-122"/>
              </a:rPr>
              <a:t>（</a:t>
            </a:r>
            <a:r>
              <a:rPr kumimoji="1" lang="en-US" altLang="zh-CN" sz="2400" dirty="0">
                <a:solidFill>
                  <a:prstClr val="black"/>
                </a:solidFill>
                <a:latin typeface="Times New Roman" panose="02020603050405020304" pitchFamily="18" charset="0"/>
                <a:ea typeface="黑体" panose="02010609060101010101" pitchFamily="49" charset="-122"/>
              </a:rPr>
              <a:t>Reinforcement Learning with Human Feedback</a:t>
            </a:r>
            <a:r>
              <a:rPr kumimoji="1" lang="zh-CN" altLang="en-US" sz="2400" dirty="0">
                <a:solidFill>
                  <a:prstClr val="black"/>
                </a:solidFill>
                <a:latin typeface="Times New Roman" panose="02020603050405020304" pitchFamily="18" charset="0"/>
                <a:ea typeface="黑体" panose="02010609060101010101" pitchFamily="49" charset="-122"/>
              </a:rPr>
              <a:t>）：</a:t>
            </a:r>
            <a:endParaRPr kumimoji="1" lang="zh-CN" altLang="en-US" sz="2200" dirty="0">
              <a:solidFill>
                <a:prstClr val="black"/>
              </a:solidFill>
              <a:latin typeface="Times New Roman" panose="02020603050405020304" pitchFamily="18" charset="0"/>
              <a:ea typeface="黑体" panose="02010609060101010101" pitchFamily="49" charset="-122"/>
            </a:endParaRPr>
          </a:p>
          <a:p>
            <a:pPr marL="458310" lvl="1" defTabSz="916619">
              <a:lnSpc>
                <a:spcPct val="130000"/>
              </a:lnSpc>
              <a:buSzPct val="80000"/>
            </a:pPr>
            <a:endParaRPr kumimoji="1" lang="zh-CN" altLang="en-US" sz="2400" dirty="0">
              <a:solidFill>
                <a:prstClr val="black"/>
              </a:solidFill>
              <a:latin typeface="Times New Roman" panose="02020603050405020304" pitchFamily="18" charset="0"/>
              <a:ea typeface="黑体" panose="02010609060101010101" pitchFamily="49" charset="-122"/>
            </a:endParaRPr>
          </a:p>
        </p:txBody>
      </p:sp>
      <p:pic>
        <p:nvPicPr>
          <p:cNvPr id="7" name="图片 6" descr="图示&#10;&#10;描述已自动生成">
            <a:extLst>
              <a:ext uri="{FF2B5EF4-FFF2-40B4-BE49-F238E27FC236}">
                <a16:creationId xmlns:a16="http://schemas.microsoft.com/office/drawing/2014/main" id="{9F4EB84F-9B6D-62B7-1A11-D818C8916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40" y="1922612"/>
            <a:ext cx="5916261" cy="4244274"/>
          </a:xfrm>
          <a:prstGeom prst="rect">
            <a:avLst/>
          </a:prstGeom>
        </p:spPr>
      </p:pic>
      <p:pic>
        <p:nvPicPr>
          <p:cNvPr id="43014" name="Picture 6">
            <a:extLst>
              <a:ext uri="{FF2B5EF4-FFF2-40B4-BE49-F238E27FC236}">
                <a16:creationId xmlns:a16="http://schemas.microsoft.com/office/drawing/2014/main" id="{9B019699-5256-CCBC-BC7A-B34A2B822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055" y="1922611"/>
            <a:ext cx="4854817" cy="228100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6632F6E-85BB-96F8-B967-DDF74DF6705E}"/>
              </a:ext>
            </a:extLst>
          </p:cNvPr>
          <p:cNvSpPr txBox="1"/>
          <p:nvPr/>
        </p:nvSpPr>
        <p:spPr>
          <a:xfrm>
            <a:off x="6025952" y="4509841"/>
            <a:ext cx="6165695" cy="2057999"/>
          </a:xfrm>
          <a:prstGeom prst="rect">
            <a:avLst/>
          </a:prstGeom>
          <a:noFill/>
        </p:spPr>
        <p:txBody>
          <a:bodyPr wrap="square" rtlCol="0">
            <a:spAutoFit/>
          </a:bodyPr>
          <a:lstStyle/>
          <a:p>
            <a:pPr marL="343775" indent="-343775" defTabSz="916619">
              <a:lnSpc>
                <a:spcPct val="130000"/>
              </a:lnSpc>
              <a:buSzPct val="80000"/>
              <a:buFont typeface="Wingdings" pitchFamily="2" charset="2"/>
              <a:buChar char="l"/>
            </a:pPr>
            <a:r>
              <a:rPr kumimoji="1" lang="zh-CN" altLang="en-US" sz="2005" dirty="0">
                <a:solidFill>
                  <a:prstClr val="black"/>
                </a:solidFill>
                <a:latin typeface="Times New Roman" panose="02020603050405020304" pitchFamily="18" charset="0"/>
                <a:ea typeface="黑体" panose="02010609060101010101" pitchFamily="49" charset="-122"/>
              </a:rPr>
              <a:t>传统强化学习：</a:t>
            </a:r>
            <a:r>
              <a:rPr kumimoji="1" lang="en-US" altLang="zh-CN" sz="2005" dirty="0">
                <a:solidFill>
                  <a:prstClr val="black"/>
                </a:solidFill>
                <a:latin typeface="Times New Roman" panose="02020603050405020304" pitchFamily="18" charset="0"/>
                <a:ea typeface="黑体" panose="02010609060101010101" pitchFamily="49" charset="-122"/>
              </a:rPr>
              <a:t>Agent</a:t>
            </a:r>
            <a:r>
              <a:rPr kumimoji="1" lang="zh-CN" altLang="en-US" sz="2005" dirty="0">
                <a:solidFill>
                  <a:prstClr val="black"/>
                </a:solidFill>
                <a:latin typeface="Times New Roman" panose="02020603050405020304" pitchFamily="18" charset="0"/>
                <a:ea typeface="黑体" panose="02010609060101010101" pitchFamily="49" charset="-122"/>
              </a:rPr>
              <a:t>根据反馈</a:t>
            </a:r>
            <a:r>
              <a:rPr kumimoji="1" lang="en-US" altLang="zh-CN" sz="2005" dirty="0">
                <a:solidFill>
                  <a:prstClr val="black"/>
                </a:solidFill>
                <a:latin typeface="Times New Roman" panose="02020603050405020304" pitchFamily="18" charset="0"/>
                <a:ea typeface="黑体" panose="02010609060101010101" pitchFamily="49" charset="-122"/>
              </a:rPr>
              <a:t>(rewards)</a:t>
            </a:r>
            <a:r>
              <a:rPr kumimoji="1" lang="zh-CN" altLang="en-US" sz="2005" dirty="0">
                <a:solidFill>
                  <a:prstClr val="black"/>
                </a:solidFill>
                <a:latin typeface="Times New Roman" panose="02020603050405020304" pitchFamily="18" charset="0"/>
                <a:ea typeface="黑体" panose="02010609060101010101" pitchFamily="49" charset="-122"/>
              </a:rPr>
              <a:t>选择策略</a:t>
            </a:r>
            <a:endParaRPr kumimoji="1" lang="en-US" altLang="zh-CN" sz="2005" dirty="0">
              <a:solidFill>
                <a:prstClr val="black"/>
              </a:solidFill>
              <a:latin typeface="Times New Roman" panose="02020603050405020304" pitchFamily="18" charset="0"/>
              <a:ea typeface="黑体" panose="02010609060101010101" pitchFamily="49" charset="-122"/>
            </a:endParaRPr>
          </a:p>
          <a:p>
            <a:pPr marL="343775" indent="-343775" defTabSz="916619">
              <a:lnSpc>
                <a:spcPct val="130000"/>
              </a:lnSpc>
              <a:buSzPct val="80000"/>
              <a:buFont typeface="Wingdings" pitchFamily="2" charset="2"/>
              <a:buChar char="l"/>
            </a:pPr>
            <a:r>
              <a:rPr kumimoji="1" lang="en-US" altLang="zh-CN" sz="2005" dirty="0">
                <a:solidFill>
                  <a:prstClr val="black"/>
                </a:solidFill>
                <a:latin typeface="Times New Roman" panose="02020603050405020304" pitchFamily="18" charset="0"/>
                <a:ea typeface="黑体" panose="02010609060101010101" pitchFamily="49" charset="-122"/>
              </a:rPr>
              <a:t>RLHF</a:t>
            </a:r>
            <a:r>
              <a:rPr kumimoji="1" lang="zh-CN" altLang="en-US" sz="2005" dirty="0">
                <a:solidFill>
                  <a:prstClr val="black"/>
                </a:solidFill>
                <a:latin typeface="Times New Roman" panose="02020603050405020304" pitchFamily="18" charset="0"/>
                <a:ea typeface="黑体" panose="02010609060101010101" pitchFamily="49" charset="-122"/>
              </a:rPr>
              <a:t>：</a:t>
            </a:r>
            <a:endParaRPr kumimoji="1" lang="en-US" altLang="zh-CN" sz="2005" dirty="0">
              <a:solidFill>
                <a:prstClr val="black"/>
              </a:solidFill>
              <a:latin typeface="Times New Roman" panose="02020603050405020304" pitchFamily="18" charset="0"/>
              <a:ea typeface="黑体" panose="02010609060101010101" pitchFamily="49" charset="-122"/>
            </a:endParaRPr>
          </a:p>
          <a:p>
            <a:pPr marL="802084" lvl="1" indent="-343775" defTabSz="916619">
              <a:lnSpc>
                <a:spcPct val="130000"/>
              </a:lnSpc>
              <a:buSzPct val="80000"/>
              <a:buFont typeface="Wingdings" pitchFamily="2" charset="2"/>
              <a:buChar char="Ø"/>
            </a:pPr>
            <a:r>
              <a:rPr kumimoji="1" lang="zh-CN" altLang="en-US" sz="2005" dirty="0">
                <a:solidFill>
                  <a:prstClr val="black"/>
                </a:solidFill>
                <a:latin typeface="Times New Roman" panose="02020603050405020304" pitchFamily="18" charset="0"/>
                <a:ea typeface="黑体" panose="02010609060101010101" pitchFamily="49" charset="-122"/>
              </a:rPr>
              <a:t>预测模型扮演</a:t>
            </a:r>
            <a:r>
              <a:rPr kumimoji="1" lang="en-US" altLang="zh-CN" sz="2005" dirty="0">
                <a:solidFill>
                  <a:prstClr val="black"/>
                </a:solidFill>
                <a:latin typeface="Times New Roman" panose="02020603050405020304" pitchFamily="18" charset="0"/>
                <a:ea typeface="黑体" panose="02010609060101010101" pitchFamily="49" charset="-122"/>
              </a:rPr>
              <a:t>Agent</a:t>
            </a:r>
            <a:r>
              <a:rPr kumimoji="1" lang="zh-CN" altLang="en-US" sz="2005" dirty="0">
                <a:solidFill>
                  <a:prstClr val="black"/>
                </a:solidFill>
                <a:latin typeface="Times New Roman" panose="02020603050405020304" pitchFamily="18" charset="0"/>
                <a:ea typeface="黑体" panose="02010609060101010101" pitchFamily="49" charset="-122"/>
              </a:rPr>
              <a:t>，进行策略选择</a:t>
            </a:r>
            <a:endParaRPr kumimoji="1" lang="en-US" altLang="zh-CN" sz="2005" dirty="0">
              <a:solidFill>
                <a:prstClr val="black"/>
              </a:solidFill>
              <a:latin typeface="Times New Roman" panose="02020603050405020304" pitchFamily="18" charset="0"/>
              <a:ea typeface="黑体" panose="02010609060101010101" pitchFamily="49" charset="-122"/>
            </a:endParaRPr>
          </a:p>
          <a:p>
            <a:pPr marL="802084" lvl="1" indent="-343775" defTabSz="916619">
              <a:lnSpc>
                <a:spcPct val="130000"/>
              </a:lnSpc>
              <a:buSzPct val="80000"/>
              <a:buFont typeface="Wingdings" pitchFamily="2" charset="2"/>
              <a:buChar char="Ø"/>
            </a:pPr>
            <a:r>
              <a:rPr kumimoji="1" lang="zh-CN" altLang="en-US" sz="2005" dirty="0">
                <a:solidFill>
                  <a:prstClr val="black"/>
                </a:solidFill>
                <a:latin typeface="Times New Roman" panose="02020603050405020304" pitchFamily="18" charset="0"/>
                <a:ea typeface="黑体" panose="02010609060101010101" pitchFamily="49" charset="-122"/>
              </a:rPr>
              <a:t>评分模型提供</a:t>
            </a:r>
            <a:r>
              <a:rPr kumimoji="1" lang="en-US" altLang="zh-CN" sz="2005" dirty="0">
                <a:solidFill>
                  <a:prstClr val="black"/>
                </a:solidFill>
                <a:latin typeface="Times New Roman" panose="02020603050405020304" pitchFamily="18" charset="0"/>
                <a:ea typeface="黑体" panose="02010609060101010101" pitchFamily="49" charset="-122"/>
              </a:rPr>
              <a:t>rewards</a:t>
            </a:r>
            <a:endParaRPr kumimoji="1" lang="zh-CN" altLang="en-US" sz="2005" dirty="0">
              <a:solidFill>
                <a:prstClr val="black"/>
              </a:solidFill>
              <a:latin typeface="Times New Roman" panose="02020603050405020304" pitchFamily="18" charset="0"/>
              <a:ea typeface="黑体" panose="02010609060101010101" pitchFamily="49" charset="-122"/>
            </a:endParaRPr>
          </a:p>
          <a:p>
            <a:pPr marL="458310" lvl="1" defTabSz="916619">
              <a:lnSpc>
                <a:spcPct val="130000"/>
              </a:lnSpc>
              <a:buSzPct val="80000"/>
            </a:pPr>
            <a:endParaRPr kumimoji="1" lang="zh-CN" altLang="en-US" sz="2005" dirty="0">
              <a:solidFill>
                <a:prstClr val="black"/>
              </a:solidFill>
              <a:latin typeface="Times New Roman" panose="02020603050405020304" pitchFamily="18" charset="0"/>
              <a:ea typeface="黑体" panose="02010609060101010101" pitchFamily="49" charset="-122"/>
            </a:endParaRPr>
          </a:p>
        </p:txBody>
      </p:sp>
      <p:sp>
        <p:nvSpPr>
          <p:cNvPr id="9" name="标题 1">
            <a:extLst>
              <a:ext uri="{FF2B5EF4-FFF2-40B4-BE49-F238E27FC236}">
                <a16:creationId xmlns:a16="http://schemas.microsoft.com/office/drawing/2014/main" id="{2BD6B186-9124-5D56-C9FD-8CFC1CC79975}"/>
              </a:ext>
            </a:extLst>
          </p:cNvPr>
          <p:cNvSpPr>
            <a:spLocks noGrp="1"/>
          </p:cNvSpPr>
          <p:nvPr>
            <p:ph type="title"/>
          </p:nvPr>
        </p:nvSpPr>
        <p:spPr>
          <a:xfrm>
            <a:off x="392515" y="43550"/>
            <a:ext cx="10671031" cy="870421"/>
          </a:xfrm>
        </p:spPr>
        <p:txBody>
          <a:bodyPr>
            <a:normAutofit/>
          </a:bodyPr>
          <a:lstStyle/>
          <a:p>
            <a:r>
              <a:rPr lang="en-US" altLang="zh-CN" sz="2600" dirty="0" err="1">
                <a:latin typeface="Times New Roman" panose="02020603050405020304" pitchFamily="18" charset="0"/>
                <a:ea typeface="+mj-ea"/>
                <a:cs typeface="Times New Roman" panose="02020603050405020304" pitchFamily="18" charset="0"/>
              </a:rPr>
              <a:t>ChatGPT</a:t>
            </a:r>
            <a:r>
              <a:rPr lang="zh-CN" altLang="en-US" sz="2600" dirty="0">
                <a:latin typeface="+mj-ea"/>
                <a:ea typeface="+mj-ea"/>
              </a:rPr>
              <a:t>的法宝之三：人在回路强化学习（价值观对齐）</a:t>
            </a:r>
          </a:p>
        </p:txBody>
      </p:sp>
      <p:sp>
        <p:nvSpPr>
          <p:cNvPr id="2" name="文本框 1">
            <a:extLst>
              <a:ext uri="{FF2B5EF4-FFF2-40B4-BE49-F238E27FC236}">
                <a16:creationId xmlns:a16="http://schemas.microsoft.com/office/drawing/2014/main" id="{7BEE3A13-814A-A0E3-F7C6-491C783F388F}"/>
              </a:ext>
            </a:extLst>
          </p:cNvPr>
          <p:cNvSpPr txBox="1"/>
          <p:nvPr/>
        </p:nvSpPr>
        <p:spPr>
          <a:xfrm>
            <a:off x="1092200" y="6502400"/>
            <a:ext cx="9525000" cy="307777"/>
          </a:xfrm>
          <a:prstGeom prst="rect">
            <a:avLst/>
          </a:prstGeom>
          <a:noFill/>
        </p:spPr>
        <p:txBody>
          <a:bodyPr wrap="square" rtlCol="0">
            <a:spAutoFit/>
          </a:bodyPr>
          <a:lstStyle/>
          <a:p>
            <a:pPr algn="ctr" defTabSz="457200"/>
            <a:r>
              <a:rPr lang="zh-CN" altLang="en-US" sz="1400" dirty="0">
                <a:solidFill>
                  <a:prstClr val="black"/>
                </a:solidFill>
                <a:latin typeface="Arial"/>
                <a:ea typeface="楷体"/>
              </a:rPr>
              <a:t>素材来自：</a:t>
            </a:r>
            <a:r>
              <a:rPr lang="en-US" altLang="zh-CN" sz="1400" dirty="0">
                <a:solidFill>
                  <a:prstClr val="black"/>
                </a:solidFill>
                <a:latin typeface="Arial"/>
                <a:ea typeface="楷体"/>
              </a:rPr>
              <a:t>https://2cute2tech.substack.com/p/how-does-chatgpt-work-so-well</a:t>
            </a:r>
            <a:endParaRPr lang="zh-CN" altLang="en-US" sz="1400" dirty="0">
              <a:solidFill>
                <a:prstClr val="black"/>
              </a:solidFill>
              <a:latin typeface="Arial"/>
              <a:ea typeface="楷体"/>
            </a:endParaRPr>
          </a:p>
        </p:txBody>
      </p:sp>
    </p:spTree>
    <p:extLst>
      <p:ext uri="{BB962C8B-B14F-4D97-AF65-F5344CB8AC3E}">
        <p14:creationId xmlns:p14="http://schemas.microsoft.com/office/powerpoint/2010/main" val="5581645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标题 1"/>
          <p:cNvSpPr txBox="1">
            <a:spLocks noGrp="1"/>
          </p:cNvSpPr>
          <p:nvPr>
            <p:ph type="title"/>
          </p:nvPr>
        </p:nvSpPr>
        <p:spPr>
          <a:xfrm>
            <a:off x="392846" y="43747"/>
            <a:ext cx="9529321" cy="870371"/>
          </a:xfrm>
          <a:prstGeom prst="rect">
            <a:avLst/>
          </a:prstGeom>
        </p:spPr>
        <p:txBody>
          <a:bodyPr>
            <a:noAutofit/>
          </a:bodyPr>
          <a:lstStyle>
            <a:lvl1pPr defTabSz="1731210">
              <a:defRPr sz="4544"/>
            </a:lvl1pPr>
          </a:lstStyle>
          <a:p>
            <a:r>
              <a:rPr lang="en-US" altLang="zh-CN" sz="2400" dirty="0" err="1">
                <a:latin typeface="Times New Roman" panose="02020603050405020304" pitchFamily="18" charset="0"/>
                <a:ea typeface="+mj-ea"/>
                <a:cs typeface="Times New Roman" panose="02020603050405020304" pitchFamily="18" charset="0"/>
              </a:rPr>
              <a:t>ChatGPT</a:t>
            </a:r>
            <a:r>
              <a:rPr lang="zh-CN" altLang="en-US" sz="2400" dirty="0">
                <a:latin typeface="+mj-ea"/>
                <a:ea typeface="+mj-ea"/>
              </a:rPr>
              <a:t>的法宝之四：</a:t>
            </a:r>
            <a:r>
              <a:rPr sz="2300" dirty="0" err="1"/>
              <a:t>高质量数据，持续改进，工程团队支</a:t>
            </a:r>
            <a:r>
              <a:rPr lang="zh-CN" altLang="en-US" sz="2300" dirty="0"/>
              <a:t>撑</a:t>
            </a:r>
            <a:endParaRPr sz="2300" dirty="0"/>
          </a:p>
        </p:txBody>
      </p:sp>
      <p:sp>
        <p:nvSpPr>
          <p:cNvPr id="75" name="OpenA1 在2015年作为一个非盈利实验室运营，但为了吸引外部资金，已在2019年转向了有限利润 (Capped-profit）模式，"/>
          <p:cNvSpPr txBox="1"/>
          <p:nvPr/>
        </p:nvSpPr>
        <p:spPr>
          <a:xfrm>
            <a:off x="794842" y="1016409"/>
            <a:ext cx="8361262" cy="23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dirty="0">
                <a:latin typeface="Arial"/>
                <a:ea typeface="楷体"/>
              </a:rPr>
              <a:t>OpenA1 在2015年作为一个非盈利实验室运营，但为了吸引外部资金，已在2019年转向了有限利润 (</a:t>
            </a:r>
            <a:r>
              <a:rPr sz="1200" dirty="0" err="1">
                <a:latin typeface="Arial"/>
                <a:ea typeface="楷体"/>
              </a:rPr>
              <a:t>Capped-profit）模式</a:t>
            </a:r>
            <a:r>
              <a:rPr sz="1200" dirty="0">
                <a:latin typeface="Arial"/>
                <a:ea typeface="楷体"/>
              </a:rPr>
              <a:t>，</a:t>
            </a:r>
          </a:p>
        </p:txBody>
      </p:sp>
      <p:sp>
        <p:nvSpPr>
          <p:cNvPr id="76" name="直接连接符 3"/>
          <p:cNvSpPr/>
          <p:nvPr/>
        </p:nvSpPr>
        <p:spPr>
          <a:xfrm>
            <a:off x="1079657" y="2321075"/>
            <a:ext cx="10239933" cy="0"/>
          </a:xfrm>
          <a:prstGeom prst="line">
            <a:avLst/>
          </a:prstGeom>
          <a:ln w="63500">
            <a:solidFill>
              <a:srgbClr val="1B2483"/>
            </a:solidFill>
            <a:tailEnd type="arrow"/>
          </a:ln>
          <a:effectLst>
            <a:outerShdw blurRad="101600" dist="50800" dir="5400000" rotWithShape="0">
              <a:srgbClr val="000000">
                <a:alpha val="38000"/>
              </a:srgbClr>
            </a:outerShdw>
          </a:effectLst>
        </p:spPr>
        <p:txBody>
          <a:bodyPr lIns="60955" tIns="60955" rIns="60955" bIns="60955"/>
          <a:lstStyle/>
          <a:p>
            <a:pPr defTabSz="1219131">
              <a:defRPr sz="4800">
                <a:latin typeface="+mj-lt"/>
                <a:ea typeface="+mj-ea"/>
                <a:cs typeface="+mj-cs"/>
                <a:sym typeface="Helvetica"/>
              </a:defRPr>
            </a:pPr>
            <a:endParaRPr sz="2400">
              <a:solidFill>
                <a:prstClr val="black"/>
              </a:solidFill>
              <a:latin typeface="Arial Black"/>
              <a:ea typeface="微软雅黑"/>
              <a:sym typeface="Helvetica"/>
            </a:endParaRPr>
          </a:p>
        </p:txBody>
      </p:sp>
      <p:sp>
        <p:nvSpPr>
          <p:cNvPr id="77" name="直接连接符 5"/>
          <p:cNvSpPr/>
          <p:nvPr/>
        </p:nvSpPr>
        <p:spPr>
          <a:xfrm flipH="1" flipV="1">
            <a:off x="1755296" y="2070447"/>
            <a:ext cx="0" cy="250629"/>
          </a:xfrm>
          <a:prstGeom prst="line">
            <a:avLst/>
          </a:prstGeom>
          <a:ln w="63500">
            <a:solidFill>
              <a:srgbClr val="1B2483"/>
            </a:solidFill>
            <a:prstDash val="dash"/>
          </a:ln>
          <a:effectLst>
            <a:outerShdw blurRad="101600" dist="50800" dir="5400000" rotWithShape="0">
              <a:srgbClr val="000000">
                <a:alpha val="38000"/>
              </a:srgbClr>
            </a:outerShdw>
          </a:effectLst>
        </p:spPr>
        <p:txBody>
          <a:bodyPr lIns="60955" tIns="60955" rIns="60955" bIns="60955"/>
          <a:lstStyle/>
          <a:p>
            <a:pPr defTabSz="1219131">
              <a:defRPr sz="4800">
                <a:latin typeface="+mj-lt"/>
                <a:ea typeface="+mj-ea"/>
                <a:cs typeface="+mj-cs"/>
                <a:sym typeface="Helvetica"/>
              </a:defRPr>
            </a:pPr>
            <a:endParaRPr sz="2400">
              <a:solidFill>
                <a:prstClr val="black"/>
              </a:solidFill>
              <a:latin typeface="Arial Black"/>
              <a:ea typeface="微软雅黑"/>
              <a:sym typeface="Helvetica"/>
            </a:endParaRPr>
          </a:p>
        </p:txBody>
      </p:sp>
      <p:sp>
        <p:nvSpPr>
          <p:cNvPr id="78" name="文本框 3"/>
          <p:cNvSpPr txBox="1"/>
          <p:nvPr/>
        </p:nvSpPr>
        <p:spPr>
          <a:xfrm>
            <a:off x="1214779" y="1655804"/>
            <a:ext cx="1081034" cy="3924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5" tIns="60955" rIns="60955" bIns="60955">
            <a:spAutoFit/>
          </a:bodyPr>
          <a:lstStyle>
            <a:lvl1pPr algn="ctr" defTabSz="2438400">
              <a:defRPr sz="3500">
                <a:solidFill>
                  <a:srgbClr val="535353"/>
                </a:solidFill>
                <a:latin typeface="微软雅黑 Light"/>
                <a:ea typeface="微软雅黑 Light"/>
                <a:cs typeface="微软雅黑 Light"/>
                <a:sym typeface="微软雅黑 Light"/>
              </a:defRPr>
            </a:lvl1pPr>
          </a:lstStyle>
          <a:p>
            <a:pPr defTabSz="1219200"/>
            <a:r>
              <a:rPr sz="1750"/>
              <a:t>2020</a:t>
            </a:r>
          </a:p>
        </p:txBody>
      </p:sp>
      <p:sp>
        <p:nvSpPr>
          <p:cNvPr id="79" name="直接连接符 5"/>
          <p:cNvSpPr/>
          <p:nvPr/>
        </p:nvSpPr>
        <p:spPr>
          <a:xfrm flipH="1" flipV="1">
            <a:off x="4593502" y="2070447"/>
            <a:ext cx="0" cy="250629"/>
          </a:xfrm>
          <a:prstGeom prst="line">
            <a:avLst/>
          </a:prstGeom>
          <a:ln w="63500">
            <a:solidFill>
              <a:srgbClr val="1B2483"/>
            </a:solidFill>
            <a:prstDash val="dash"/>
          </a:ln>
          <a:effectLst>
            <a:outerShdw blurRad="101600" dist="50800" dir="5400000" rotWithShape="0">
              <a:srgbClr val="000000">
                <a:alpha val="38000"/>
              </a:srgbClr>
            </a:outerShdw>
          </a:effectLst>
        </p:spPr>
        <p:txBody>
          <a:bodyPr lIns="60955" tIns="60955" rIns="60955" bIns="60955"/>
          <a:lstStyle/>
          <a:p>
            <a:pPr defTabSz="1219131">
              <a:defRPr sz="4800">
                <a:latin typeface="+mj-lt"/>
                <a:ea typeface="+mj-ea"/>
                <a:cs typeface="+mj-cs"/>
                <a:sym typeface="Helvetica"/>
              </a:defRPr>
            </a:pPr>
            <a:endParaRPr sz="2400">
              <a:solidFill>
                <a:prstClr val="black"/>
              </a:solidFill>
              <a:latin typeface="Arial Black"/>
              <a:ea typeface="微软雅黑"/>
              <a:sym typeface="Helvetica"/>
            </a:endParaRPr>
          </a:p>
        </p:txBody>
      </p:sp>
      <p:sp>
        <p:nvSpPr>
          <p:cNvPr id="80" name="直接连接符 5"/>
          <p:cNvSpPr/>
          <p:nvPr/>
        </p:nvSpPr>
        <p:spPr>
          <a:xfrm flipH="1" flipV="1">
            <a:off x="7431709" y="2070447"/>
            <a:ext cx="0" cy="250629"/>
          </a:xfrm>
          <a:prstGeom prst="line">
            <a:avLst/>
          </a:prstGeom>
          <a:ln w="63500">
            <a:solidFill>
              <a:srgbClr val="1B2483"/>
            </a:solidFill>
            <a:prstDash val="dash"/>
          </a:ln>
          <a:effectLst>
            <a:outerShdw blurRad="101600" dist="50800" dir="5400000" rotWithShape="0">
              <a:srgbClr val="000000">
                <a:alpha val="38000"/>
              </a:srgbClr>
            </a:outerShdw>
          </a:effectLst>
        </p:spPr>
        <p:txBody>
          <a:bodyPr lIns="60955" tIns="60955" rIns="60955" bIns="60955"/>
          <a:lstStyle/>
          <a:p>
            <a:pPr defTabSz="1219131">
              <a:defRPr sz="4800">
                <a:latin typeface="+mj-lt"/>
                <a:ea typeface="+mj-ea"/>
                <a:cs typeface="+mj-cs"/>
                <a:sym typeface="Helvetica"/>
              </a:defRPr>
            </a:pPr>
            <a:endParaRPr sz="2400">
              <a:solidFill>
                <a:prstClr val="black"/>
              </a:solidFill>
              <a:latin typeface="Arial Black"/>
              <a:ea typeface="微软雅黑"/>
              <a:sym typeface="Helvetica"/>
            </a:endParaRPr>
          </a:p>
        </p:txBody>
      </p:sp>
      <p:sp>
        <p:nvSpPr>
          <p:cNvPr id="81" name="直接连接符 5"/>
          <p:cNvSpPr/>
          <p:nvPr/>
        </p:nvSpPr>
        <p:spPr>
          <a:xfrm flipH="1" flipV="1">
            <a:off x="10269916" y="2070447"/>
            <a:ext cx="0" cy="250629"/>
          </a:xfrm>
          <a:prstGeom prst="line">
            <a:avLst/>
          </a:prstGeom>
          <a:ln w="63500">
            <a:solidFill>
              <a:srgbClr val="1B2483"/>
            </a:solidFill>
            <a:prstDash val="dash"/>
          </a:ln>
          <a:effectLst>
            <a:outerShdw blurRad="101600" dist="50800" dir="5400000" rotWithShape="0">
              <a:srgbClr val="000000">
                <a:alpha val="38000"/>
              </a:srgbClr>
            </a:outerShdw>
          </a:effectLst>
        </p:spPr>
        <p:txBody>
          <a:bodyPr lIns="60955" tIns="60955" rIns="60955" bIns="60955"/>
          <a:lstStyle/>
          <a:p>
            <a:pPr defTabSz="1219131">
              <a:defRPr sz="4800">
                <a:latin typeface="+mj-lt"/>
                <a:ea typeface="+mj-ea"/>
                <a:cs typeface="+mj-cs"/>
                <a:sym typeface="Helvetica"/>
              </a:defRPr>
            </a:pPr>
            <a:endParaRPr sz="2400">
              <a:solidFill>
                <a:prstClr val="black"/>
              </a:solidFill>
              <a:latin typeface="Arial Black"/>
              <a:ea typeface="微软雅黑"/>
              <a:sym typeface="Helvetica"/>
            </a:endParaRPr>
          </a:p>
        </p:txBody>
      </p:sp>
      <p:sp>
        <p:nvSpPr>
          <p:cNvPr id="82" name="文本框 3"/>
          <p:cNvSpPr txBox="1"/>
          <p:nvPr/>
        </p:nvSpPr>
        <p:spPr>
          <a:xfrm>
            <a:off x="4052986" y="1655803"/>
            <a:ext cx="1081034" cy="3924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5" tIns="60955" rIns="60955" bIns="60955">
            <a:spAutoFit/>
          </a:bodyPr>
          <a:lstStyle>
            <a:lvl1pPr algn="ctr" defTabSz="2438400">
              <a:defRPr sz="3500">
                <a:solidFill>
                  <a:srgbClr val="535353"/>
                </a:solidFill>
                <a:latin typeface="微软雅黑 Light"/>
                <a:ea typeface="微软雅黑 Light"/>
                <a:cs typeface="微软雅黑 Light"/>
                <a:sym typeface="微软雅黑 Light"/>
              </a:defRPr>
            </a:lvl1pPr>
          </a:lstStyle>
          <a:p>
            <a:pPr defTabSz="1219200"/>
            <a:r>
              <a:rPr sz="1750"/>
              <a:t>2021</a:t>
            </a:r>
          </a:p>
        </p:txBody>
      </p:sp>
      <p:sp>
        <p:nvSpPr>
          <p:cNvPr id="83" name="文本框 3"/>
          <p:cNvSpPr txBox="1"/>
          <p:nvPr/>
        </p:nvSpPr>
        <p:spPr>
          <a:xfrm>
            <a:off x="6891193" y="1655804"/>
            <a:ext cx="1081034" cy="3924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5" tIns="60955" rIns="60955" bIns="60955">
            <a:spAutoFit/>
          </a:bodyPr>
          <a:lstStyle>
            <a:lvl1pPr algn="ctr" defTabSz="2438400">
              <a:defRPr sz="3500">
                <a:solidFill>
                  <a:srgbClr val="535353"/>
                </a:solidFill>
                <a:latin typeface="微软雅黑 Light"/>
                <a:ea typeface="微软雅黑 Light"/>
                <a:cs typeface="微软雅黑 Light"/>
                <a:sym typeface="微软雅黑 Light"/>
              </a:defRPr>
            </a:lvl1pPr>
          </a:lstStyle>
          <a:p>
            <a:pPr defTabSz="1219200"/>
            <a:r>
              <a:rPr sz="1750"/>
              <a:t>2022</a:t>
            </a:r>
          </a:p>
        </p:txBody>
      </p:sp>
      <p:sp>
        <p:nvSpPr>
          <p:cNvPr id="84" name="文本框 3"/>
          <p:cNvSpPr txBox="1"/>
          <p:nvPr/>
        </p:nvSpPr>
        <p:spPr>
          <a:xfrm>
            <a:off x="9729401" y="1655804"/>
            <a:ext cx="1081034" cy="3924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5" tIns="60955" rIns="60955" bIns="60955">
            <a:spAutoFit/>
          </a:bodyPr>
          <a:lstStyle>
            <a:lvl1pPr algn="ctr" defTabSz="2438400">
              <a:defRPr sz="3500">
                <a:solidFill>
                  <a:srgbClr val="535353"/>
                </a:solidFill>
                <a:latin typeface="微软雅黑 Light"/>
                <a:ea typeface="微软雅黑 Light"/>
                <a:cs typeface="微软雅黑 Light"/>
                <a:sym typeface="微软雅黑 Light"/>
              </a:defRPr>
            </a:lvl1pPr>
          </a:lstStyle>
          <a:p>
            <a:pPr defTabSz="1219200"/>
            <a:r>
              <a:rPr sz="1750"/>
              <a:t>2023</a:t>
            </a:r>
          </a:p>
        </p:txBody>
      </p:sp>
      <p:sp>
        <p:nvSpPr>
          <p:cNvPr id="85" name="商业化"/>
          <p:cNvSpPr txBox="1"/>
          <p:nvPr/>
        </p:nvSpPr>
        <p:spPr>
          <a:xfrm>
            <a:off x="109525" y="1313101"/>
            <a:ext cx="1081034" cy="320599"/>
          </a:xfrm>
          <a:prstGeom prst="rect">
            <a:avLst/>
          </a:prstGeom>
          <a:solidFill>
            <a:srgbClr val="00AB8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399" tIns="25399" rIns="25399" bIns="25399" anchor="ctr">
            <a:spAutoFit/>
          </a:bodyPr>
          <a:lstStyle>
            <a:lvl1pPr algn="ctr" defTabSz="2438338">
              <a:defRPr sz="3500">
                <a:solidFill>
                  <a:srgbClr val="FFFFFF"/>
                </a:solidFill>
                <a:latin typeface="+mn-lt"/>
                <a:ea typeface="+mn-ea"/>
                <a:cs typeface="+mn-cs"/>
                <a:sym typeface="Helvetica Neue"/>
              </a:defRPr>
            </a:lvl1pPr>
          </a:lstStyle>
          <a:p>
            <a:pPr defTabSz="1219169"/>
            <a:r>
              <a:rPr sz="1750">
                <a:latin typeface="Arial"/>
                <a:ea typeface="楷体"/>
              </a:rPr>
              <a:t>商业化</a:t>
            </a:r>
          </a:p>
        </p:txBody>
      </p:sp>
      <p:sp>
        <p:nvSpPr>
          <p:cNvPr id="86" name="研究"/>
          <p:cNvSpPr txBox="1"/>
          <p:nvPr/>
        </p:nvSpPr>
        <p:spPr>
          <a:xfrm>
            <a:off x="109525" y="2716346"/>
            <a:ext cx="1081034" cy="320599"/>
          </a:xfrm>
          <a:prstGeom prst="rect">
            <a:avLst/>
          </a:prstGeom>
          <a:solidFill>
            <a:srgbClr val="00AB8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399" tIns="25399" rIns="25399" bIns="25399" anchor="ctr">
            <a:spAutoFit/>
          </a:bodyPr>
          <a:lstStyle>
            <a:lvl1pPr algn="ctr" defTabSz="2438338">
              <a:defRPr sz="3500">
                <a:solidFill>
                  <a:srgbClr val="FFFFFF"/>
                </a:solidFill>
                <a:latin typeface="+mn-lt"/>
                <a:ea typeface="+mn-ea"/>
                <a:cs typeface="+mn-cs"/>
                <a:sym typeface="Helvetica Neue"/>
              </a:defRPr>
            </a:lvl1pPr>
          </a:lstStyle>
          <a:p>
            <a:pPr defTabSz="1219169"/>
            <a:r>
              <a:rPr sz="1750">
                <a:latin typeface="Arial"/>
                <a:ea typeface="楷体"/>
              </a:rPr>
              <a:t>研究</a:t>
            </a:r>
          </a:p>
        </p:txBody>
      </p:sp>
      <p:sp>
        <p:nvSpPr>
          <p:cNvPr id="87" name="GPT-3"/>
          <p:cNvSpPr txBox="1"/>
          <p:nvPr/>
        </p:nvSpPr>
        <p:spPr>
          <a:xfrm>
            <a:off x="1644539" y="2756150"/>
            <a:ext cx="496481" cy="23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GPT-3</a:t>
            </a:r>
          </a:p>
        </p:txBody>
      </p:sp>
      <p:sp>
        <p:nvSpPr>
          <p:cNvPr id="88" name="Codex"/>
          <p:cNvSpPr txBox="1"/>
          <p:nvPr/>
        </p:nvSpPr>
        <p:spPr>
          <a:xfrm>
            <a:off x="5374090" y="2848002"/>
            <a:ext cx="493723" cy="23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Codex</a:t>
            </a:r>
          </a:p>
        </p:txBody>
      </p:sp>
      <p:sp>
        <p:nvSpPr>
          <p:cNvPr id="89" name="WebGPT"/>
          <p:cNvSpPr txBox="1"/>
          <p:nvPr/>
        </p:nvSpPr>
        <p:spPr>
          <a:xfrm>
            <a:off x="8099298" y="2848027"/>
            <a:ext cx="681724" cy="23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WebGPT</a:t>
            </a:r>
          </a:p>
        </p:txBody>
      </p:sp>
      <p:sp>
        <p:nvSpPr>
          <p:cNvPr id="90" name="InstructGPT"/>
          <p:cNvSpPr txBox="1"/>
          <p:nvPr/>
        </p:nvSpPr>
        <p:spPr>
          <a:xfrm>
            <a:off x="9319728" y="2848027"/>
            <a:ext cx="873635" cy="23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InstructGPT</a:t>
            </a:r>
          </a:p>
        </p:txBody>
      </p:sp>
      <p:sp>
        <p:nvSpPr>
          <p:cNvPr id="91" name="ChatGPT"/>
          <p:cNvSpPr txBox="1"/>
          <p:nvPr/>
        </p:nvSpPr>
        <p:spPr>
          <a:xfrm>
            <a:off x="10540858" y="2848027"/>
            <a:ext cx="692496" cy="23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ChatGPT</a:t>
            </a:r>
          </a:p>
        </p:txBody>
      </p:sp>
      <p:sp>
        <p:nvSpPr>
          <p:cNvPr id="92" name="OpenAI开放API"/>
          <p:cNvSpPr txBox="1"/>
          <p:nvPr/>
        </p:nvSpPr>
        <p:spPr>
          <a:xfrm>
            <a:off x="2719998" y="1340587"/>
            <a:ext cx="1128512" cy="23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OpenAI开放API</a:t>
            </a:r>
          </a:p>
        </p:txBody>
      </p:sp>
      <p:sp>
        <p:nvSpPr>
          <p:cNvPr id="93" name="微软买断License"/>
          <p:cNvSpPr txBox="1"/>
          <p:nvPr/>
        </p:nvSpPr>
        <p:spPr>
          <a:xfrm>
            <a:off x="4324480" y="1341871"/>
            <a:ext cx="1194236" cy="23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微软买断License</a:t>
            </a:r>
          </a:p>
        </p:txBody>
      </p:sp>
      <p:sp>
        <p:nvSpPr>
          <p:cNvPr id="94" name="GPT-3支撑300+应用"/>
          <p:cNvSpPr txBox="1"/>
          <p:nvPr/>
        </p:nvSpPr>
        <p:spPr>
          <a:xfrm>
            <a:off x="5835862" y="1341871"/>
            <a:ext cx="1456679" cy="23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GPT-3支撑300+应用</a:t>
            </a:r>
          </a:p>
        </p:txBody>
      </p:sp>
      <p:sp>
        <p:nvSpPr>
          <p:cNvPr id="95" name="上线Azure云服务"/>
          <p:cNvSpPr txBox="1"/>
          <p:nvPr/>
        </p:nvSpPr>
        <p:spPr>
          <a:xfrm>
            <a:off x="7921181" y="1341871"/>
            <a:ext cx="1221487" cy="23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上线Azure云服务</a:t>
            </a:r>
          </a:p>
        </p:txBody>
      </p:sp>
      <p:sp>
        <p:nvSpPr>
          <p:cNvPr id="96" name="持续训练：持续收集和构建高质量数据集训练模型"/>
          <p:cNvSpPr txBox="1"/>
          <p:nvPr/>
        </p:nvSpPr>
        <p:spPr>
          <a:xfrm>
            <a:off x="174360" y="3164552"/>
            <a:ext cx="3436837" cy="235960"/>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持续训练：持续收集和构建高质量数据集训练模型</a:t>
            </a:r>
          </a:p>
        </p:txBody>
      </p:sp>
      <p:sp>
        <p:nvSpPr>
          <p:cNvPr id="97" name="快速迭代：先用起来，数据回流，改进模型"/>
          <p:cNvSpPr txBox="1"/>
          <p:nvPr/>
        </p:nvSpPr>
        <p:spPr>
          <a:xfrm>
            <a:off x="4711880" y="3164552"/>
            <a:ext cx="2975172" cy="235960"/>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快速迭代：先用起来，数据回流，改进模型</a:t>
            </a:r>
          </a:p>
        </p:txBody>
      </p:sp>
      <p:sp>
        <p:nvSpPr>
          <p:cNvPr id="98" name="端到端的系统工程：数据收集、标注、训练、推理"/>
          <p:cNvSpPr txBox="1"/>
          <p:nvPr/>
        </p:nvSpPr>
        <p:spPr>
          <a:xfrm>
            <a:off x="8347542" y="3164552"/>
            <a:ext cx="3436837" cy="235960"/>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端到端的系统工程：数据收集、标注、训练、推理</a:t>
            </a:r>
          </a:p>
        </p:txBody>
      </p:sp>
      <p:sp>
        <p:nvSpPr>
          <p:cNvPr id="99" name="使用垂域数据或人类标注反馈数据持续训练，增强模型能力。…"/>
          <p:cNvSpPr txBox="1"/>
          <p:nvPr/>
        </p:nvSpPr>
        <p:spPr>
          <a:xfrm>
            <a:off x="58008" y="3658935"/>
            <a:ext cx="4182267" cy="2082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399" tIns="25399" rIns="25399" bIns="25399" anchor="ctr">
            <a:spAutoFit/>
          </a:bodyPr>
          <a:lstStyle/>
          <a:p>
            <a:pPr defTabSz="1219100">
              <a:defRPr sz="2400">
                <a:solidFill>
                  <a:srgbClr val="5E5E5E"/>
                </a:solidFill>
                <a:latin typeface="+mn-lt"/>
                <a:ea typeface="+mn-ea"/>
                <a:cs typeface="+mn-cs"/>
                <a:sym typeface="Helvetica Neue"/>
              </a:defRPr>
            </a:pPr>
            <a:r>
              <a:rPr sz="1200">
                <a:solidFill>
                  <a:srgbClr val="5E5E5E"/>
                </a:solidFill>
                <a:latin typeface="Arial"/>
                <a:ea typeface="楷体"/>
                <a:sym typeface="Helvetica Neue"/>
              </a:rPr>
              <a:t>使用垂域数据或人类标注反馈数据持续训练，增强模型能力。</a:t>
            </a:r>
          </a:p>
          <a:p>
            <a:pPr marL="152392" indent="-152392" defTabSz="1219100">
              <a:buSzPct val="123000"/>
              <a:buFontTx/>
              <a:buChar char="•"/>
              <a:defRPr sz="2400">
                <a:solidFill>
                  <a:srgbClr val="5E5E5E"/>
                </a:solidFill>
                <a:latin typeface="+mn-lt"/>
                <a:ea typeface="+mn-ea"/>
                <a:cs typeface="+mn-cs"/>
                <a:sym typeface="Helvetica Neue"/>
              </a:defRPr>
            </a:pPr>
            <a:r>
              <a:rPr sz="1200">
                <a:solidFill>
                  <a:srgbClr val="5E5E5E"/>
                </a:solidFill>
                <a:latin typeface="Arial"/>
                <a:ea typeface="楷体"/>
                <a:sym typeface="Helvetica Neue"/>
              </a:rPr>
              <a:t>API收集数据：GPT-3通过API向个人和企业提供服务，基于Playground和商用场景收集用户真实使用数据 (2.5年数据)。</a:t>
            </a:r>
          </a:p>
          <a:p>
            <a:pPr marL="152392" indent="-152392" defTabSz="1219100">
              <a:buSzPct val="123000"/>
              <a:buFontTx/>
              <a:buChar char="•"/>
              <a:defRPr sz="2400">
                <a:solidFill>
                  <a:srgbClr val="5E5E5E"/>
                </a:solidFill>
                <a:latin typeface="+mn-lt"/>
                <a:ea typeface="+mn-ea"/>
                <a:cs typeface="+mn-cs"/>
                <a:sym typeface="Helvetica Neue"/>
              </a:defRPr>
            </a:pPr>
            <a:r>
              <a:rPr sz="1200">
                <a:solidFill>
                  <a:srgbClr val="5E5E5E"/>
                </a:solidFill>
                <a:latin typeface="Arial"/>
                <a:ea typeface="楷体"/>
                <a:sym typeface="Helvetica Neue"/>
              </a:rPr>
              <a:t>寻找合作伙伴获取训练数据：面向对话场景，和Twitter 合作每天有大量人与人交互的数据产生，从而可以更好模拟人类说话的方式。面向开发者场景，和微软合作基于Github 5400万开源项目，获取包括159GB Python 代码作为训练数据。</a:t>
            </a:r>
          </a:p>
          <a:p>
            <a:pPr marL="152392" indent="-152392" defTabSz="1219100">
              <a:buSzPct val="123000"/>
              <a:buFontTx/>
              <a:buChar char="•"/>
              <a:defRPr sz="2400">
                <a:solidFill>
                  <a:srgbClr val="5E5E5E"/>
                </a:solidFill>
                <a:latin typeface="+mn-lt"/>
                <a:ea typeface="+mn-ea"/>
                <a:cs typeface="+mn-cs"/>
                <a:sym typeface="Helvetica Neue"/>
              </a:defRPr>
            </a:pPr>
            <a:r>
              <a:rPr sz="1200">
                <a:solidFill>
                  <a:srgbClr val="5E5E5E"/>
                </a:solidFill>
                <a:latin typeface="Arial"/>
                <a:ea typeface="楷体"/>
                <a:sym typeface="Helvetica Neue"/>
              </a:rPr>
              <a:t>自建高质量finetune 数据：面向问答场景，严格筛选40位高质量数据标员标注共约5万条prompt数据。</a:t>
            </a:r>
          </a:p>
        </p:txBody>
      </p:sp>
      <p:sp>
        <p:nvSpPr>
          <p:cNvPr id="100" name="收集用户反馈，快速分析迭代：ChatGPT 开放近一周，最初一些问题（例如常识问题，安全问题）均快速闭环。"/>
          <p:cNvSpPr txBox="1"/>
          <p:nvPr/>
        </p:nvSpPr>
        <p:spPr>
          <a:xfrm>
            <a:off x="4647209" y="3735475"/>
            <a:ext cx="3104511" cy="605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399" tIns="25399" rIns="25399" bIns="25399" anchor="ctr">
            <a:spAutoFit/>
          </a:bodyPr>
          <a:lstStyle>
            <a:lvl1pPr defTabSz="2438338">
              <a:defRPr sz="2400">
                <a:solidFill>
                  <a:srgbClr val="5E5E5E"/>
                </a:solidFill>
                <a:latin typeface="+mn-lt"/>
                <a:ea typeface="+mn-ea"/>
                <a:cs typeface="+mn-cs"/>
                <a:sym typeface="Helvetica Neue"/>
              </a:defRPr>
            </a:lvl1pPr>
          </a:lstStyle>
          <a:p>
            <a:pPr defTabSz="1219169"/>
            <a:r>
              <a:rPr sz="1200">
                <a:latin typeface="Arial"/>
                <a:ea typeface="楷体"/>
              </a:rPr>
              <a:t>收集用户反馈，快速分析迭代：ChatGPT 开放近一周，最初一些问题（例如常识问题，安全问题）均快速闭环。</a:t>
            </a:r>
          </a:p>
        </p:txBody>
      </p:sp>
      <p:sp>
        <p:nvSpPr>
          <p:cNvPr id="101" name="向：10公厅铁和10公后棉在哪个更重？…"/>
          <p:cNvSpPr txBox="1"/>
          <p:nvPr/>
        </p:nvSpPr>
        <p:spPr>
          <a:xfrm>
            <a:off x="4593503" y="4626766"/>
            <a:ext cx="3451677" cy="97462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9" tIns="25399" rIns="25399" bIns="25399" anchor="ctr">
            <a:spAutoFit/>
          </a:bodyPr>
          <a:lstStyle/>
          <a:p>
            <a:pPr defTabSz="1219100">
              <a:defRPr sz="2400">
                <a:solidFill>
                  <a:srgbClr val="5E5E5E"/>
                </a:solidFill>
                <a:latin typeface="+mn-lt"/>
                <a:ea typeface="+mn-ea"/>
                <a:cs typeface="+mn-cs"/>
                <a:sym typeface="Helvetica Neue"/>
              </a:defRPr>
            </a:pPr>
            <a:r>
              <a:rPr lang="zh-CN" altLang="en-US" sz="1200" dirty="0">
                <a:solidFill>
                  <a:srgbClr val="5E5E5E"/>
                </a:solidFill>
                <a:latin typeface="Arial"/>
                <a:ea typeface="楷体"/>
                <a:sym typeface="Helvetica Neue"/>
              </a:rPr>
              <a:t>问</a:t>
            </a:r>
            <a:r>
              <a:rPr sz="1200" dirty="0">
                <a:solidFill>
                  <a:srgbClr val="5E5E5E"/>
                </a:solidFill>
                <a:latin typeface="Arial"/>
                <a:ea typeface="楷体"/>
                <a:sym typeface="Helvetica Neue"/>
              </a:rPr>
              <a:t>：10公厅铁和10公后棉在哪个更重？ </a:t>
            </a:r>
          </a:p>
          <a:p>
            <a:pPr defTabSz="1219100">
              <a:defRPr sz="2400">
                <a:solidFill>
                  <a:srgbClr val="5E5E5E"/>
                </a:solidFill>
                <a:latin typeface="+mn-lt"/>
                <a:ea typeface="+mn-ea"/>
                <a:cs typeface="+mn-cs"/>
                <a:sym typeface="Helvetica Neue"/>
              </a:defRPr>
            </a:pPr>
            <a:r>
              <a:rPr lang="en-US" altLang="zh-CN" sz="1200" dirty="0">
                <a:solidFill>
                  <a:srgbClr val="5E5E5E"/>
                </a:solidFill>
                <a:latin typeface="Arial"/>
                <a:ea typeface="楷体"/>
                <a:sym typeface="Helvetica Neue"/>
              </a:rPr>
              <a:t>1</a:t>
            </a:r>
            <a:r>
              <a:rPr sz="1200" dirty="0">
                <a:solidFill>
                  <a:srgbClr val="5E5E5E"/>
                </a:solidFill>
                <a:latin typeface="Arial"/>
                <a:ea typeface="楷体"/>
                <a:sym typeface="Helvetica Neue"/>
              </a:rPr>
              <a:t>2月2号的回答：是铁更重</a:t>
            </a:r>
          </a:p>
          <a:p>
            <a:pPr defTabSz="1219100">
              <a:defRPr sz="2400">
                <a:solidFill>
                  <a:srgbClr val="5E5E5E"/>
                </a:solidFill>
                <a:latin typeface="+mn-lt"/>
                <a:ea typeface="+mn-ea"/>
                <a:cs typeface="+mn-cs"/>
                <a:sym typeface="Helvetica Neue"/>
              </a:defRPr>
            </a:pPr>
            <a:r>
              <a:rPr sz="1200" dirty="0">
                <a:solidFill>
                  <a:srgbClr val="5E5E5E"/>
                </a:solidFill>
                <a:latin typeface="Arial"/>
                <a:ea typeface="楷体"/>
                <a:sym typeface="Helvetica Neue"/>
              </a:rPr>
              <a:t>12月8号的回答：是一样重， </a:t>
            </a:r>
            <a:r>
              <a:rPr sz="1200" dirty="0" err="1">
                <a:solidFill>
                  <a:srgbClr val="5E5E5E"/>
                </a:solidFill>
                <a:latin typeface="Arial"/>
                <a:ea typeface="楷体"/>
                <a:sym typeface="Helvetica Neue"/>
              </a:rPr>
              <a:t>但是棉花有可能吸收空气中的水分从而更重一些，不过重量的差异其实很小</a:t>
            </a:r>
            <a:endParaRPr sz="1200" dirty="0">
              <a:solidFill>
                <a:srgbClr val="5E5E5E"/>
              </a:solidFill>
              <a:latin typeface="Arial"/>
              <a:ea typeface="楷体"/>
              <a:sym typeface="Helvetica Neue"/>
            </a:endParaRPr>
          </a:p>
        </p:txBody>
      </p:sp>
      <p:sp>
        <p:nvSpPr>
          <p:cNvPr id="102" name="数据收集和标注工作是复杂的系统工程：1)严格选择数据标注员，确保其多样性。2）对标注员进行培训，确保和项目目标对齐，3）开发web 标注页面，确保从多维度反馈信息（不仅是&quot;好与不好”）"/>
          <p:cNvSpPr txBox="1"/>
          <p:nvPr/>
        </p:nvSpPr>
        <p:spPr>
          <a:xfrm>
            <a:off x="8576972" y="4617891"/>
            <a:ext cx="2977978" cy="97462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399" tIns="25399" rIns="25399" bIns="25399" anchor="ctr">
            <a:spAutoFit/>
          </a:bodyPr>
          <a:lstStyle>
            <a:lvl1pPr defTabSz="2438338">
              <a:defRPr sz="2400">
                <a:solidFill>
                  <a:srgbClr val="5E5E5E"/>
                </a:solidFill>
                <a:latin typeface="+mn-lt"/>
                <a:ea typeface="+mn-ea"/>
                <a:cs typeface="+mn-cs"/>
                <a:sym typeface="Helvetica Neue"/>
              </a:defRPr>
            </a:lvl1pPr>
          </a:lstStyle>
          <a:p>
            <a:pPr defTabSz="1219169"/>
            <a:r>
              <a:rPr sz="1200">
                <a:latin typeface="Arial"/>
                <a:ea typeface="楷体"/>
              </a:rPr>
              <a:t>数据收集和标注工作是复杂的系统工程：1)严格选择数据标注员，确保其多样性。2）对标注员进行培训，确保和项目目标对齐，3）开发web 标注页面，确保从多维度反馈信息（不仅是"好与不好”）</a:t>
            </a:r>
          </a:p>
        </p:txBody>
      </p:sp>
      <p:sp>
        <p:nvSpPr>
          <p:cNvPr id="103" name="ChatGPT优秀体验的原因：1）依托强大的基础模型能力，是长期技术积累的结果；2）重视数据：持续收集和构建高质量数据集（含人工标注）对模型持续训练和优化；3） 快速迭代：快速速触达用户和商业场景，收集真实业务数据和用户反馈，分析理解问题，积累经验，迭代产品；4） 系统工程：不仅是训练模型，是端到端复杂的系统工程；5)细节决定成败：以上工作不仅很系统，而且很细致到位"/>
          <p:cNvSpPr txBox="1"/>
          <p:nvPr/>
        </p:nvSpPr>
        <p:spPr>
          <a:xfrm>
            <a:off x="170039" y="5771167"/>
            <a:ext cx="11680488" cy="1038744"/>
          </a:xfrm>
          <a:prstGeom prst="rect">
            <a:avLst/>
          </a:prstGeom>
          <a:ln w="3175">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9" tIns="25399" rIns="25399" bIns="25399" anchor="ctr">
            <a:spAutoFit/>
          </a:bodyPr>
          <a:lstStyle>
            <a:lvl1pPr defTabSz="2438338">
              <a:defRPr sz="2400">
                <a:solidFill>
                  <a:srgbClr val="5E5E5E"/>
                </a:solidFill>
                <a:latin typeface="+mn-lt"/>
                <a:ea typeface="+mn-ea"/>
                <a:cs typeface="+mn-cs"/>
                <a:sym typeface="Helvetica Neue"/>
              </a:defRPr>
            </a:lvl1pPr>
          </a:lstStyle>
          <a:p>
            <a:pPr defTabSz="1219169"/>
            <a:r>
              <a:rPr sz="1604">
                <a:latin typeface="Arial"/>
                <a:ea typeface="楷体"/>
              </a:rPr>
              <a:t>ChatGPT优秀体验的原因：1）依托强大的基础模型能力，是长期技术积累的结果；2）重视数据：持续收集和构建高质量数据集（含人工标注）对模型持续训练和优化；3） 快速迭代：快速速触达用户和商业场景，收集真实业务数据和用户反馈，分析理解问题，积累经验，迭代产品；4） 系统工程：不仅是训练模型，是端到端复杂的系统工程；5)细节决定成败：以上工作不仅很系统，而且很细致到位</a:t>
            </a:r>
          </a:p>
        </p:txBody>
      </p:sp>
      <p:sp>
        <p:nvSpPr>
          <p:cNvPr id="104" name="OpenAI CEO Sam Altman 说在OpenAl取得关注的背后，微软（尤其是Azure）做了大量出色的工作。"/>
          <p:cNvSpPr txBox="1"/>
          <p:nvPr/>
        </p:nvSpPr>
        <p:spPr>
          <a:xfrm>
            <a:off x="8614478" y="3735475"/>
            <a:ext cx="2902965" cy="605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399" tIns="25399" rIns="25399" bIns="25399" anchor="ctr">
            <a:spAutoFit/>
          </a:bodyPr>
          <a:lstStyle>
            <a:lvl1pPr defTabSz="2438338">
              <a:defRPr sz="2400">
                <a:solidFill>
                  <a:srgbClr val="5E5E5E"/>
                </a:solidFill>
                <a:latin typeface="+mn-lt"/>
                <a:ea typeface="+mn-ea"/>
                <a:cs typeface="+mn-cs"/>
                <a:sym typeface="Helvetica Neue"/>
              </a:defRPr>
            </a:lvl1pPr>
          </a:lstStyle>
          <a:p>
            <a:pPr defTabSz="1219169"/>
            <a:r>
              <a:rPr sz="1200">
                <a:latin typeface="Arial"/>
                <a:ea typeface="楷体"/>
              </a:rPr>
              <a:t>OpenAI CEO Sam Altman 说在OpenAl取得关注的背后，微软（尤其是Azure）做了大量出色的工作。</a:t>
            </a:r>
          </a:p>
        </p:txBody>
      </p:sp>
      <p:sp>
        <p:nvSpPr>
          <p:cNvPr id="105" name="codex支撑70+应用"/>
          <p:cNvSpPr txBox="1"/>
          <p:nvPr/>
        </p:nvSpPr>
        <p:spPr>
          <a:xfrm>
            <a:off x="9627647" y="1340587"/>
            <a:ext cx="1335300" cy="235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9" tIns="25399" rIns="25399" bIns="25399" anchor="ctr">
            <a:spAutoFit/>
          </a:bodyPr>
          <a:lstStyle>
            <a:lvl1pPr algn="ctr" defTabSz="2438338">
              <a:defRPr sz="2400">
                <a:solidFill>
                  <a:srgbClr val="5E5E5E"/>
                </a:solidFill>
                <a:latin typeface="+mn-lt"/>
                <a:ea typeface="+mn-ea"/>
                <a:cs typeface="+mn-cs"/>
                <a:sym typeface="Helvetica Neue"/>
              </a:defRPr>
            </a:lvl1pPr>
          </a:lstStyle>
          <a:p>
            <a:pPr defTabSz="1219169"/>
            <a:r>
              <a:rPr sz="1200">
                <a:latin typeface="Arial"/>
                <a:ea typeface="楷体"/>
              </a:rPr>
              <a:t>codex支撑70+应用</a:t>
            </a:r>
          </a:p>
        </p:txBody>
      </p:sp>
      <p:sp>
        <p:nvSpPr>
          <p:cNvPr id="106" name="Line"/>
          <p:cNvSpPr/>
          <p:nvPr/>
        </p:nvSpPr>
        <p:spPr>
          <a:xfrm flipV="1">
            <a:off x="1960274" y="1609739"/>
            <a:ext cx="4592045" cy="1135449"/>
          </a:xfrm>
          <a:prstGeom prst="line">
            <a:avLst/>
          </a:prstGeom>
          <a:ln w="25400">
            <a:solidFill>
              <a:srgbClr val="000000"/>
            </a:solidFill>
            <a:miter lim="400000"/>
            <a:tailEnd type="triangle"/>
          </a:ln>
        </p:spPr>
        <p:txBody>
          <a:bodyPr lIns="25399" tIns="25399" rIns="25399" bIns="25399" anchor="ctr"/>
          <a:lstStyle/>
          <a:p>
            <a:pPr algn="ctr" defTabSz="1219100">
              <a:defRPr sz="2400">
                <a:solidFill>
                  <a:srgbClr val="5E5E5E"/>
                </a:solidFill>
                <a:latin typeface="+mn-lt"/>
                <a:ea typeface="+mn-ea"/>
                <a:cs typeface="+mn-cs"/>
                <a:sym typeface="Helvetica Neue"/>
              </a:defRPr>
            </a:pPr>
            <a:endParaRPr sz="1200">
              <a:solidFill>
                <a:srgbClr val="5E5E5E"/>
              </a:solidFill>
              <a:latin typeface="Arial"/>
              <a:ea typeface="楷体"/>
              <a:sym typeface="Helvetica Neue"/>
            </a:endParaRPr>
          </a:p>
        </p:txBody>
      </p:sp>
      <p:sp>
        <p:nvSpPr>
          <p:cNvPr id="107" name="Line"/>
          <p:cNvSpPr/>
          <p:nvPr/>
        </p:nvSpPr>
        <p:spPr>
          <a:xfrm flipV="1">
            <a:off x="5621732" y="1757672"/>
            <a:ext cx="4180693" cy="1057568"/>
          </a:xfrm>
          <a:prstGeom prst="line">
            <a:avLst/>
          </a:prstGeom>
          <a:ln w="25400">
            <a:solidFill>
              <a:srgbClr val="000000"/>
            </a:solidFill>
            <a:miter lim="400000"/>
            <a:tailEnd type="triangle"/>
          </a:ln>
        </p:spPr>
        <p:txBody>
          <a:bodyPr lIns="25399" tIns="25399" rIns="25399" bIns="25399" anchor="ctr"/>
          <a:lstStyle/>
          <a:p>
            <a:pPr algn="ctr" defTabSz="1219100">
              <a:defRPr sz="2400">
                <a:solidFill>
                  <a:srgbClr val="5E5E5E"/>
                </a:solidFill>
                <a:latin typeface="+mn-lt"/>
                <a:ea typeface="+mn-ea"/>
                <a:cs typeface="+mn-cs"/>
                <a:sym typeface="Helvetica Neue"/>
              </a:defRPr>
            </a:pPr>
            <a:endParaRPr sz="1200">
              <a:solidFill>
                <a:srgbClr val="5E5E5E"/>
              </a:solidFill>
              <a:latin typeface="Arial"/>
              <a:ea typeface="楷体"/>
              <a:sym typeface="Helvetica Neue"/>
            </a:endParaRPr>
          </a:p>
        </p:txBody>
      </p:sp>
      <p:sp>
        <p:nvSpPr>
          <p:cNvPr id="108" name="Line"/>
          <p:cNvSpPr/>
          <p:nvPr/>
        </p:nvSpPr>
        <p:spPr>
          <a:xfrm flipV="1">
            <a:off x="10738966" y="2400874"/>
            <a:ext cx="1345835" cy="481405"/>
          </a:xfrm>
          <a:prstGeom prst="line">
            <a:avLst/>
          </a:prstGeom>
          <a:ln w="25400">
            <a:solidFill>
              <a:srgbClr val="000000"/>
            </a:solidFill>
            <a:miter lim="400000"/>
            <a:tailEnd type="triangle"/>
          </a:ln>
        </p:spPr>
        <p:txBody>
          <a:bodyPr lIns="25399" tIns="25399" rIns="25399" bIns="25399" anchor="ctr"/>
          <a:lstStyle/>
          <a:p>
            <a:pPr algn="ctr" defTabSz="1219100">
              <a:defRPr sz="2400">
                <a:solidFill>
                  <a:srgbClr val="5E5E5E"/>
                </a:solidFill>
                <a:latin typeface="+mn-lt"/>
                <a:ea typeface="+mn-ea"/>
                <a:cs typeface="+mn-cs"/>
                <a:sym typeface="Helvetica Neue"/>
              </a:defRPr>
            </a:pPr>
            <a:endParaRPr sz="1200">
              <a:solidFill>
                <a:srgbClr val="5E5E5E"/>
              </a:solidFill>
              <a:latin typeface="Arial"/>
              <a:ea typeface="楷体"/>
              <a:sym typeface="Helvetica Neue"/>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的与众不同：自然语言处理角度</a:t>
            </a:r>
          </a:p>
        </p:txBody>
      </p:sp>
      <p:sp>
        <p:nvSpPr>
          <p:cNvPr id="4" name="文本框 3">
            <a:extLst>
              <a:ext uri="{FF2B5EF4-FFF2-40B4-BE49-F238E27FC236}">
                <a16:creationId xmlns:a16="http://schemas.microsoft.com/office/drawing/2014/main" id="{5E087248-29D7-AF50-1CA0-E8C882ECA6D3}"/>
              </a:ext>
            </a:extLst>
          </p:cNvPr>
          <p:cNvSpPr txBox="1"/>
          <p:nvPr/>
        </p:nvSpPr>
        <p:spPr>
          <a:xfrm>
            <a:off x="3760673" y="3419913"/>
            <a:ext cx="1403498" cy="369332"/>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GPT3</a:t>
            </a:r>
            <a:r>
              <a:rPr kumimoji="1" lang="zh-CN" altLang="en-US" dirty="0">
                <a:solidFill>
                  <a:prstClr val="black"/>
                </a:solidFill>
                <a:latin typeface="Arial"/>
                <a:ea typeface="楷体"/>
              </a:rPr>
              <a:t>系列</a:t>
            </a:r>
          </a:p>
        </p:txBody>
      </p:sp>
      <p:cxnSp>
        <p:nvCxnSpPr>
          <p:cNvPr id="6" name="直线连接符 6">
            <a:extLst>
              <a:ext uri="{FF2B5EF4-FFF2-40B4-BE49-F238E27FC236}">
                <a16:creationId xmlns:a16="http://schemas.microsoft.com/office/drawing/2014/main" id="{73491181-CC17-F0C4-7C04-39F5F4B635DE}"/>
              </a:ext>
            </a:extLst>
          </p:cNvPr>
          <p:cNvCxnSpPr/>
          <p:nvPr/>
        </p:nvCxnSpPr>
        <p:spPr>
          <a:xfrm>
            <a:off x="3760674" y="2613999"/>
            <a:ext cx="14034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线连接符 7">
            <a:extLst>
              <a:ext uri="{FF2B5EF4-FFF2-40B4-BE49-F238E27FC236}">
                <a16:creationId xmlns:a16="http://schemas.microsoft.com/office/drawing/2014/main" id="{0C8703D7-EE44-E03C-7A65-E83AE23AEBCD}"/>
              </a:ext>
            </a:extLst>
          </p:cNvPr>
          <p:cNvCxnSpPr/>
          <p:nvPr/>
        </p:nvCxnSpPr>
        <p:spPr>
          <a:xfrm>
            <a:off x="3760674" y="4455204"/>
            <a:ext cx="14034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线连接符 8">
            <a:extLst>
              <a:ext uri="{FF2B5EF4-FFF2-40B4-BE49-F238E27FC236}">
                <a16:creationId xmlns:a16="http://schemas.microsoft.com/office/drawing/2014/main" id="{00CB25DA-FD3D-595C-420A-99F1E5DC3A4A}"/>
              </a:ext>
            </a:extLst>
          </p:cNvPr>
          <p:cNvCxnSpPr/>
          <p:nvPr/>
        </p:nvCxnSpPr>
        <p:spPr>
          <a:xfrm>
            <a:off x="3760674" y="6200716"/>
            <a:ext cx="14034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A1FE5E9-0925-FD08-6D78-B645AD467A5A}"/>
              </a:ext>
            </a:extLst>
          </p:cNvPr>
          <p:cNvSpPr txBox="1"/>
          <p:nvPr/>
        </p:nvSpPr>
        <p:spPr>
          <a:xfrm>
            <a:off x="3760674" y="5166377"/>
            <a:ext cx="1403498" cy="646331"/>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GPT3.5</a:t>
            </a:r>
            <a:r>
              <a:rPr kumimoji="1" lang="zh-CN" altLang="en-US" dirty="0">
                <a:solidFill>
                  <a:prstClr val="black"/>
                </a:solidFill>
                <a:latin typeface="Arial"/>
                <a:ea typeface="楷体"/>
              </a:rPr>
              <a:t>系列</a:t>
            </a:r>
          </a:p>
        </p:txBody>
      </p:sp>
      <p:sp>
        <p:nvSpPr>
          <p:cNvPr id="10" name="文本框 9">
            <a:extLst>
              <a:ext uri="{FF2B5EF4-FFF2-40B4-BE49-F238E27FC236}">
                <a16:creationId xmlns:a16="http://schemas.microsoft.com/office/drawing/2014/main" id="{F83F6FD0-F501-9D43-FE05-AD51D4266EA5}"/>
              </a:ext>
            </a:extLst>
          </p:cNvPr>
          <p:cNvSpPr txBox="1"/>
          <p:nvPr/>
        </p:nvSpPr>
        <p:spPr>
          <a:xfrm>
            <a:off x="6109020" y="2535543"/>
            <a:ext cx="1403498" cy="369332"/>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GPT3</a:t>
            </a:r>
            <a:endParaRPr kumimoji="1" lang="zh-CN" altLang="en-US" dirty="0">
              <a:solidFill>
                <a:prstClr val="black"/>
              </a:solidFill>
              <a:latin typeface="Arial"/>
              <a:ea typeface="楷体"/>
            </a:endParaRPr>
          </a:p>
        </p:txBody>
      </p:sp>
      <p:sp>
        <p:nvSpPr>
          <p:cNvPr id="11" name="文本框 10">
            <a:extLst>
              <a:ext uri="{FF2B5EF4-FFF2-40B4-BE49-F238E27FC236}">
                <a16:creationId xmlns:a16="http://schemas.microsoft.com/office/drawing/2014/main" id="{7842463B-5431-391B-36DF-20668C9909F7}"/>
              </a:ext>
            </a:extLst>
          </p:cNvPr>
          <p:cNvSpPr txBox="1"/>
          <p:nvPr/>
        </p:nvSpPr>
        <p:spPr>
          <a:xfrm>
            <a:off x="4901256" y="3641650"/>
            <a:ext cx="1403498" cy="369332"/>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Codex</a:t>
            </a:r>
            <a:endParaRPr kumimoji="1" lang="zh-CN" altLang="en-US" dirty="0">
              <a:solidFill>
                <a:prstClr val="black"/>
              </a:solidFill>
              <a:latin typeface="Arial"/>
              <a:ea typeface="楷体"/>
            </a:endParaRPr>
          </a:p>
        </p:txBody>
      </p:sp>
      <p:sp>
        <p:nvSpPr>
          <p:cNvPr id="12" name="文本框 11">
            <a:extLst>
              <a:ext uri="{FF2B5EF4-FFF2-40B4-BE49-F238E27FC236}">
                <a16:creationId xmlns:a16="http://schemas.microsoft.com/office/drawing/2014/main" id="{C7BDEF8F-4B22-AEAA-0781-F6E27A288FB0}"/>
              </a:ext>
            </a:extLst>
          </p:cNvPr>
          <p:cNvSpPr txBox="1"/>
          <p:nvPr/>
        </p:nvSpPr>
        <p:spPr>
          <a:xfrm>
            <a:off x="7339651" y="3641650"/>
            <a:ext cx="1403498" cy="369332"/>
          </a:xfrm>
          <a:prstGeom prst="rect">
            <a:avLst/>
          </a:prstGeom>
          <a:noFill/>
        </p:spPr>
        <p:txBody>
          <a:bodyPr wrap="square" rtlCol="0">
            <a:spAutoFit/>
          </a:bodyPr>
          <a:lstStyle/>
          <a:p>
            <a:pPr algn="ctr" defTabSz="457200"/>
            <a:r>
              <a:rPr kumimoji="1" lang="en-US" altLang="zh-CN" dirty="0" err="1">
                <a:solidFill>
                  <a:prstClr val="black"/>
                </a:solidFill>
                <a:latin typeface="Arial"/>
                <a:ea typeface="楷体"/>
              </a:rPr>
              <a:t>InstructGPT</a:t>
            </a:r>
            <a:endParaRPr kumimoji="1" lang="zh-CN" altLang="en-US" dirty="0">
              <a:solidFill>
                <a:prstClr val="black"/>
              </a:solidFill>
              <a:latin typeface="Arial"/>
              <a:ea typeface="楷体"/>
            </a:endParaRPr>
          </a:p>
        </p:txBody>
      </p:sp>
      <p:sp>
        <p:nvSpPr>
          <p:cNvPr id="13" name="文本框 12">
            <a:extLst>
              <a:ext uri="{FF2B5EF4-FFF2-40B4-BE49-F238E27FC236}">
                <a16:creationId xmlns:a16="http://schemas.microsoft.com/office/drawing/2014/main" id="{3DB14B39-679F-A6C1-F84A-664EEFF6F708}"/>
              </a:ext>
            </a:extLst>
          </p:cNvPr>
          <p:cNvSpPr txBox="1"/>
          <p:nvPr/>
        </p:nvSpPr>
        <p:spPr>
          <a:xfrm>
            <a:off x="5805859" y="4898724"/>
            <a:ext cx="2009819" cy="369332"/>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Text-davinci-002</a:t>
            </a:r>
            <a:endParaRPr kumimoji="1" lang="zh-CN" altLang="en-US" dirty="0">
              <a:solidFill>
                <a:prstClr val="black"/>
              </a:solidFill>
              <a:latin typeface="Arial"/>
              <a:ea typeface="楷体"/>
            </a:endParaRPr>
          </a:p>
        </p:txBody>
      </p:sp>
      <p:sp>
        <p:nvSpPr>
          <p:cNvPr id="14" name="文本框 13">
            <a:extLst>
              <a:ext uri="{FF2B5EF4-FFF2-40B4-BE49-F238E27FC236}">
                <a16:creationId xmlns:a16="http://schemas.microsoft.com/office/drawing/2014/main" id="{DBDCEBD4-0451-40AD-CB7A-B070D4816394}"/>
              </a:ext>
            </a:extLst>
          </p:cNvPr>
          <p:cNvSpPr txBox="1"/>
          <p:nvPr/>
        </p:nvSpPr>
        <p:spPr>
          <a:xfrm>
            <a:off x="6280984" y="5744101"/>
            <a:ext cx="1079623" cy="646331"/>
          </a:xfrm>
          <a:prstGeom prst="rect">
            <a:avLst/>
          </a:prstGeom>
          <a:noFill/>
        </p:spPr>
        <p:txBody>
          <a:bodyPr wrap="square" rtlCol="0">
            <a:spAutoFit/>
          </a:bodyPr>
          <a:lstStyle/>
          <a:p>
            <a:pPr algn="ctr" defTabSz="457200"/>
            <a:r>
              <a:rPr kumimoji="1" lang="en-US" altLang="zh-CN" dirty="0" err="1">
                <a:solidFill>
                  <a:prstClr val="black"/>
                </a:solidFill>
                <a:latin typeface="Arial"/>
                <a:ea typeface="楷体"/>
              </a:rPr>
              <a:t>ChatGPT</a:t>
            </a:r>
            <a:endParaRPr kumimoji="1" lang="zh-CN" altLang="en-US" dirty="0">
              <a:solidFill>
                <a:prstClr val="black"/>
              </a:solidFill>
              <a:latin typeface="Arial"/>
              <a:ea typeface="楷体"/>
            </a:endParaRPr>
          </a:p>
        </p:txBody>
      </p:sp>
      <p:cxnSp>
        <p:nvCxnSpPr>
          <p:cNvPr id="15" name="直线连接符 15">
            <a:extLst>
              <a:ext uri="{FF2B5EF4-FFF2-40B4-BE49-F238E27FC236}">
                <a16:creationId xmlns:a16="http://schemas.microsoft.com/office/drawing/2014/main" id="{5F8AF0C5-0104-737A-C0E9-A0FE41DC67D2}"/>
              </a:ext>
            </a:extLst>
          </p:cNvPr>
          <p:cNvCxnSpPr>
            <a:cxnSpLocks/>
            <a:stCxn id="10" idx="2"/>
            <a:endCxn id="11" idx="0"/>
          </p:cNvCxnSpPr>
          <p:nvPr/>
        </p:nvCxnSpPr>
        <p:spPr>
          <a:xfrm rot="5400000">
            <a:off x="5838500" y="2669380"/>
            <a:ext cx="736775" cy="1207764"/>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A27FB0BF-0C76-CC35-A8A9-6E45FFCF8333}"/>
              </a:ext>
            </a:extLst>
          </p:cNvPr>
          <p:cNvCxnSpPr>
            <a:cxnSpLocks/>
            <a:stCxn id="10" idx="2"/>
            <a:endCxn id="12" idx="0"/>
          </p:cNvCxnSpPr>
          <p:nvPr/>
        </p:nvCxnSpPr>
        <p:spPr>
          <a:xfrm rot="16200000" flipH="1">
            <a:off x="7057697" y="2657946"/>
            <a:ext cx="736775" cy="1230631"/>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A5CD05C-D098-D9D2-2C96-6D1910FABCB2}"/>
              </a:ext>
            </a:extLst>
          </p:cNvPr>
          <p:cNvSpPr txBox="1"/>
          <p:nvPr/>
        </p:nvSpPr>
        <p:spPr>
          <a:xfrm>
            <a:off x="9547042" y="3641649"/>
            <a:ext cx="1403498" cy="369332"/>
          </a:xfrm>
          <a:prstGeom prst="rect">
            <a:avLst/>
          </a:prstGeom>
          <a:noFill/>
        </p:spPr>
        <p:txBody>
          <a:bodyPr wrap="square" rtlCol="0">
            <a:spAutoFit/>
          </a:bodyPr>
          <a:lstStyle/>
          <a:p>
            <a:pPr algn="ctr" defTabSz="457200"/>
            <a:r>
              <a:rPr kumimoji="1" lang="en-US" altLang="zh-CN" dirty="0" err="1">
                <a:solidFill>
                  <a:prstClr val="black"/>
                </a:solidFill>
                <a:latin typeface="Arial"/>
                <a:ea typeface="楷体"/>
              </a:rPr>
              <a:t>WebGPT</a:t>
            </a:r>
            <a:endParaRPr kumimoji="1" lang="zh-CN" altLang="en-US" dirty="0">
              <a:solidFill>
                <a:prstClr val="black"/>
              </a:solidFill>
              <a:latin typeface="Arial"/>
              <a:ea typeface="楷体"/>
            </a:endParaRPr>
          </a:p>
        </p:txBody>
      </p:sp>
      <p:cxnSp>
        <p:nvCxnSpPr>
          <p:cNvPr id="18" name="直线连接符 15">
            <a:extLst>
              <a:ext uri="{FF2B5EF4-FFF2-40B4-BE49-F238E27FC236}">
                <a16:creationId xmlns:a16="http://schemas.microsoft.com/office/drawing/2014/main" id="{6D64BF5E-87A3-8BD0-A3D8-2032BAB091BB}"/>
              </a:ext>
            </a:extLst>
          </p:cNvPr>
          <p:cNvCxnSpPr>
            <a:cxnSpLocks/>
            <a:stCxn id="10" idx="2"/>
            <a:endCxn id="17" idx="0"/>
          </p:cNvCxnSpPr>
          <p:nvPr/>
        </p:nvCxnSpPr>
        <p:spPr>
          <a:xfrm rot="16200000" flipH="1">
            <a:off x="8161393" y="1554251"/>
            <a:ext cx="736774" cy="3438022"/>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线连接符 15">
            <a:extLst>
              <a:ext uri="{FF2B5EF4-FFF2-40B4-BE49-F238E27FC236}">
                <a16:creationId xmlns:a16="http://schemas.microsoft.com/office/drawing/2014/main" id="{2FFA536D-4900-564A-DEEA-FA55AFC372F7}"/>
              </a:ext>
            </a:extLst>
          </p:cNvPr>
          <p:cNvCxnSpPr>
            <a:cxnSpLocks/>
            <a:stCxn id="11" idx="2"/>
            <a:endCxn id="13" idx="0"/>
          </p:cNvCxnSpPr>
          <p:nvPr/>
        </p:nvCxnSpPr>
        <p:spPr>
          <a:xfrm rot="16200000" flipH="1">
            <a:off x="5763016" y="3850971"/>
            <a:ext cx="887742" cy="1207764"/>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线连接符 15">
            <a:extLst>
              <a:ext uri="{FF2B5EF4-FFF2-40B4-BE49-F238E27FC236}">
                <a16:creationId xmlns:a16="http://schemas.microsoft.com/office/drawing/2014/main" id="{663E0D83-C1D1-F08D-CAEE-327E549A3DA2}"/>
              </a:ext>
            </a:extLst>
          </p:cNvPr>
          <p:cNvCxnSpPr>
            <a:cxnSpLocks/>
            <a:stCxn id="12" idx="2"/>
            <a:endCxn id="13" idx="0"/>
          </p:cNvCxnSpPr>
          <p:nvPr/>
        </p:nvCxnSpPr>
        <p:spPr>
          <a:xfrm rot="5400000">
            <a:off x="6982214" y="3839538"/>
            <a:ext cx="887742" cy="1230631"/>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线连接符 15">
            <a:extLst>
              <a:ext uri="{FF2B5EF4-FFF2-40B4-BE49-F238E27FC236}">
                <a16:creationId xmlns:a16="http://schemas.microsoft.com/office/drawing/2014/main" id="{FF9FC45A-6DED-2F6D-74A5-85F17A2936CF}"/>
              </a:ext>
            </a:extLst>
          </p:cNvPr>
          <p:cNvCxnSpPr>
            <a:cxnSpLocks/>
            <a:stCxn id="13" idx="2"/>
            <a:endCxn id="14" idx="0"/>
          </p:cNvCxnSpPr>
          <p:nvPr/>
        </p:nvCxnSpPr>
        <p:spPr>
          <a:xfrm>
            <a:off x="6810769" y="5268056"/>
            <a:ext cx="10027" cy="47604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连接符 15">
            <a:extLst>
              <a:ext uri="{FF2B5EF4-FFF2-40B4-BE49-F238E27FC236}">
                <a16:creationId xmlns:a16="http://schemas.microsoft.com/office/drawing/2014/main" id="{74B53108-B4DE-B58B-5901-610B66E5DE2D}"/>
              </a:ext>
            </a:extLst>
          </p:cNvPr>
          <p:cNvCxnSpPr>
            <a:cxnSpLocks/>
            <a:stCxn id="17" idx="2"/>
            <a:endCxn id="23" idx="0"/>
          </p:cNvCxnSpPr>
          <p:nvPr/>
        </p:nvCxnSpPr>
        <p:spPr>
          <a:xfrm rot="5400000">
            <a:off x="8995113" y="4487941"/>
            <a:ext cx="1730638" cy="776719"/>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042ED70-1DE8-BA18-B4FD-F55E0B661884}"/>
              </a:ext>
            </a:extLst>
          </p:cNvPr>
          <p:cNvSpPr txBox="1"/>
          <p:nvPr/>
        </p:nvSpPr>
        <p:spPr>
          <a:xfrm>
            <a:off x="8467162" y="5741619"/>
            <a:ext cx="2009819" cy="369332"/>
          </a:xfrm>
          <a:prstGeom prst="rect">
            <a:avLst/>
          </a:prstGeom>
          <a:noFill/>
        </p:spPr>
        <p:txBody>
          <a:bodyPr wrap="square" rtlCol="0">
            <a:spAutoFit/>
          </a:bodyPr>
          <a:lstStyle/>
          <a:p>
            <a:pPr algn="ctr" defTabSz="457200"/>
            <a:r>
              <a:rPr kumimoji="1" lang="en-US" altLang="zh-CN" dirty="0" err="1">
                <a:solidFill>
                  <a:prstClr val="black"/>
                </a:solidFill>
                <a:latin typeface="Arial"/>
                <a:ea typeface="楷体"/>
              </a:rPr>
              <a:t>Bing+ChatGPT</a:t>
            </a:r>
            <a:endParaRPr kumimoji="1" lang="zh-CN" altLang="en-US" dirty="0">
              <a:solidFill>
                <a:prstClr val="black"/>
              </a:solidFill>
              <a:latin typeface="Arial"/>
              <a:ea typeface="楷体"/>
            </a:endParaRPr>
          </a:p>
        </p:txBody>
      </p:sp>
      <p:cxnSp>
        <p:nvCxnSpPr>
          <p:cNvPr id="24" name="直线连接符 15">
            <a:extLst>
              <a:ext uri="{FF2B5EF4-FFF2-40B4-BE49-F238E27FC236}">
                <a16:creationId xmlns:a16="http://schemas.microsoft.com/office/drawing/2014/main" id="{62D6ACE3-B243-ED76-2C2E-7DE04F49B4A9}"/>
              </a:ext>
            </a:extLst>
          </p:cNvPr>
          <p:cNvCxnSpPr>
            <a:cxnSpLocks/>
            <a:stCxn id="14" idx="3"/>
            <a:endCxn id="23" idx="1"/>
          </p:cNvCxnSpPr>
          <p:nvPr/>
        </p:nvCxnSpPr>
        <p:spPr>
          <a:xfrm flipV="1">
            <a:off x="7360607" y="5926285"/>
            <a:ext cx="1106555" cy="14098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794916C-3358-B6F6-52D0-770F563860A4}"/>
              </a:ext>
            </a:extLst>
          </p:cNvPr>
          <p:cNvSpPr txBox="1"/>
          <p:nvPr/>
        </p:nvSpPr>
        <p:spPr>
          <a:xfrm>
            <a:off x="5212960" y="3339502"/>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代码预训练</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6" name="文本框 25">
            <a:extLst>
              <a:ext uri="{FF2B5EF4-FFF2-40B4-BE49-F238E27FC236}">
                <a16:creationId xmlns:a16="http://schemas.microsoft.com/office/drawing/2014/main" id="{6C3FFADD-03DC-715F-56D4-DA51636DDEDD}"/>
              </a:ext>
            </a:extLst>
          </p:cNvPr>
          <p:cNvSpPr txBox="1"/>
          <p:nvPr/>
        </p:nvSpPr>
        <p:spPr>
          <a:xfrm>
            <a:off x="7630670" y="3349262"/>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指令微调</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7" name="文本框 26">
            <a:extLst>
              <a:ext uri="{FF2B5EF4-FFF2-40B4-BE49-F238E27FC236}">
                <a16:creationId xmlns:a16="http://schemas.microsoft.com/office/drawing/2014/main" id="{103831ED-088C-FD5D-EF65-362988356EA7}"/>
              </a:ext>
            </a:extLst>
          </p:cNvPr>
          <p:cNvSpPr txBox="1"/>
          <p:nvPr/>
        </p:nvSpPr>
        <p:spPr>
          <a:xfrm>
            <a:off x="10162682" y="3352202"/>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学习使用搜索引擎</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8" name="文本框 27">
            <a:extLst>
              <a:ext uri="{FF2B5EF4-FFF2-40B4-BE49-F238E27FC236}">
                <a16:creationId xmlns:a16="http://schemas.microsoft.com/office/drawing/2014/main" id="{DD2CD335-A12A-2A81-E1A6-90365F9E2917}"/>
              </a:ext>
            </a:extLst>
          </p:cNvPr>
          <p:cNvSpPr txBox="1"/>
          <p:nvPr/>
        </p:nvSpPr>
        <p:spPr>
          <a:xfrm>
            <a:off x="6755297" y="4561317"/>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代码预训练</a:t>
            </a:r>
            <a:r>
              <a:rPr kumimoji="1" lang="en-US" altLang="zh-CN"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a:t>
            </a:r>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指令微调</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9" name="文本框 28">
            <a:extLst>
              <a:ext uri="{FF2B5EF4-FFF2-40B4-BE49-F238E27FC236}">
                <a16:creationId xmlns:a16="http://schemas.microsoft.com/office/drawing/2014/main" id="{E09445D0-2D38-ED7D-D2BC-38BB53D4C837}"/>
              </a:ext>
            </a:extLst>
          </p:cNvPr>
          <p:cNvSpPr txBox="1"/>
          <p:nvPr/>
        </p:nvSpPr>
        <p:spPr>
          <a:xfrm>
            <a:off x="6636744" y="5318426"/>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人类反馈强化学习</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cxnSp>
        <p:nvCxnSpPr>
          <p:cNvPr id="30" name="直线连接符 65">
            <a:extLst>
              <a:ext uri="{FF2B5EF4-FFF2-40B4-BE49-F238E27FC236}">
                <a16:creationId xmlns:a16="http://schemas.microsoft.com/office/drawing/2014/main" id="{B8C4CE60-7F2C-4CB9-2DE9-4137DEC6B6B8}"/>
              </a:ext>
            </a:extLst>
          </p:cNvPr>
          <p:cNvCxnSpPr>
            <a:cxnSpLocks/>
            <a:stCxn id="4" idx="0"/>
          </p:cNvCxnSpPr>
          <p:nvPr/>
        </p:nvCxnSpPr>
        <p:spPr>
          <a:xfrm flipV="1">
            <a:off x="4462422" y="2613999"/>
            <a:ext cx="0" cy="805914"/>
          </a:xfrm>
          <a:prstGeom prst="line">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线连接符 68">
            <a:extLst>
              <a:ext uri="{FF2B5EF4-FFF2-40B4-BE49-F238E27FC236}">
                <a16:creationId xmlns:a16="http://schemas.microsoft.com/office/drawing/2014/main" id="{418F1589-0747-B1C3-C194-6D240ED7A00F}"/>
              </a:ext>
            </a:extLst>
          </p:cNvPr>
          <p:cNvCxnSpPr>
            <a:cxnSpLocks/>
            <a:stCxn id="4" idx="2"/>
          </p:cNvCxnSpPr>
          <p:nvPr/>
        </p:nvCxnSpPr>
        <p:spPr>
          <a:xfrm>
            <a:off x="4462422" y="3789245"/>
            <a:ext cx="0" cy="665959"/>
          </a:xfrm>
          <a:prstGeom prst="line">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线连接符 71">
            <a:extLst>
              <a:ext uri="{FF2B5EF4-FFF2-40B4-BE49-F238E27FC236}">
                <a16:creationId xmlns:a16="http://schemas.microsoft.com/office/drawing/2014/main" id="{CCA8DFB8-E97C-0F2F-1C76-FC9DB19D3D07}"/>
              </a:ext>
            </a:extLst>
          </p:cNvPr>
          <p:cNvCxnSpPr>
            <a:cxnSpLocks/>
            <a:stCxn id="9" idx="0"/>
          </p:cNvCxnSpPr>
          <p:nvPr/>
        </p:nvCxnSpPr>
        <p:spPr>
          <a:xfrm flipV="1">
            <a:off x="4462423" y="4455205"/>
            <a:ext cx="0" cy="711172"/>
          </a:xfrm>
          <a:prstGeom prst="line">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线连接符 74">
            <a:extLst>
              <a:ext uri="{FF2B5EF4-FFF2-40B4-BE49-F238E27FC236}">
                <a16:creationId xmlns:a16="http://schemas.microsoft.com/office/drawing/2014/main" id="{96BAB78E-F5E0-3C73-5B0C-C8770FDFCF2D}"/>
              </a:ext>
            </a:extLst>
          </p:cNvPr>
          <p:cNvCxnSpPr>
            <a:cxnSpLocks/>
            <a:stCxn id="9" idx="2"/>
          </p:cNvCxnSpPr>
          <p:nvPr/>
        </p:nvCxnSpPr>
        <p:spPr>
          <a:xfrm>
            <a:off x="4462423" y="5812708"/>
            <a:ext cx="0" cy="388008"/>
          </a:xfrm>
          <a:prstGeom prst="line">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393A8C83-D998-2D4A-AE1D-0DD0FC8AE7AE}"/>
              </a:ext>
            </a:extLst>
          </p:cNvPr>
          <p:cNvSpPr txBox="1"/>
          <p:nvPr/>
        </p:nvSpPr>
        <p:spPr>
          <a:xfrm>
            <a:off x="4513477" y="1077311"/>
            <a:ext cx="2223357" cy="923330"/>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Transformer</a:t>
            </a:r>
          </a:p>
          <a:p>
            <a:pPr algn="ctr" defTabSz="457200"/>
            <a:r>
              <a:rPr kumimoji="1" lang="en-US" altLang="zh-CN" dirty="0">
                <a:solidFill>
                  <a:prstClr val="black"/>
                </a:solidFill>
                <a:latin typeface="Arial"/>
                <a:ea typeface="楷体"/>
              </a:rPr>
              <a:t>(</a:t>
            </a:r>
            <a:r>
              <a:rPr kumimoji="1" lang="zh-CN" altLang="en-US" dirty="0">
                <a:solidFill>
                  <a:prstClr val="black"/>
                </a:solidFill>
                <a:latin typeface="Arial"/>
                <a:ea typeface="楷体"/>
              </a:rPr>
              <a:t>谷歌）</a:t>
            </a:r>
            <a:endParaRPr kumimoji="1" lang="en-US" altLang="zh-CN" dirty="0">
              <a:solidFill>
                <a:prstClr val="black"/>
              </a:solidFill>
              <a:latin typeface="Arial"/>
              <a:ea typeface="楷体"/>
            </a:endParaRPr>
          </a:p>
          <a:p>
            <a:pPr algn="ctr" defTabSz="457200"/>
            <a:r>
              <a:rPr kumimoji="1" lang="en-US" altLang="zh-CN" dirty="0">
                <a:solidFill>
                  <a:prstClr val="black"/>
                </a:solidFill>
                <a:latin typeface="Arial"/>
                <a:ea typeface="楷体"/>
              </a:rPr>
              <a:t>Encoder + Decoder</a:t>
            </a:r>
            <a:endParaRPr kumimoji="1" lang="zh-CN" altLang="en-US" dirty="0">
              <a:solidFill>
                <a:prstClr val="black"/>
              </a:solidFill>
              <a:latin typeface="Arial"/>
              <a:ea typeface="楷体"/>
            </a:endParaRPr>
          </a:p>
        </p:txBody>
      </p:sp>
      <p:sp>
        <p:nvSpPr>
          <p:cNvPr id="36" name="文本框 35">
            <a:extLst>
              <a:ext uri="{FF2B5EF4-FFF2-40B4-BE49-F238E27FC236}">
                <a16:creationId xmlns:a16="http://schemas.microsoft.com/office/drawing/2014/main" id="{4353D97F-8E48-E7A2-AC5F-202B02AA4C9F}"/>
              </a:ext>
            </a:extLst>
          </p:cNvPr>
          <p:cNvSpPr txBox="1"/>
          <p:nvPr/>
        </p:nvSpPr>
        <p:spPr>
          <a:xfrm>
            <a:off x="392515" y="2511365"/>
            <a:ext cx="2223357" cy="646331"/>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BERT</a:t>
            </a:r>
          </a:p>
          <a:p>
            <a:pPr algn="ctr" defTabSz="457200"/>
            <a:r>
              <a:rPr kumimoji="1" lang="en-US" altLang="zh-CN" dirty="0">
                <a:solidFill>
                  <a:prstClr val="black"/>
                </a:solidFill>
                <a:latin typeface="Arial"/>
                <a:ea typeface="楷体"/>
              </a:rPr>
              <a:t>(</a:t>
            </a:r>
            <a:r>
              <a:rPr kumimoji="1" lang="zh-CN" altLang="en-US" dirty="0">
                <a:solidFill>
                  <a:prstClr val="black"/>
                </a:solidFill>
                <a:latin typeface="Arial"/>
                <a:ea typeface="楷体"/>
              </a:rPr>
              <a:t>谷歌）</a:t>
            </a:r>
          </a:p>
        </p:txBody>
      </p:sp>
      <p:sp>
        <p:nvSpPr>
          <p:cNvPr id="37" name="文本框 36">
            <a:extLst>
              <a:ext uri="{FF2B5EF4-FFF2-40B4-BE49-F238E27FC236}">
                <a16:creationId xmlns:a16="http://schemas.microsoft.com/office/drawing/2014/main" id="{FDC848F1-B68E-5662-C20F-DBF6288E92F1}"/>
              </a:ext>
            </a:extLst>
          </p:cNvPr>
          <p:cNvSpPr txBox="1"/>
          <p:nvPr/>
        </p:nvSpPr>
        <p:spPr>
          <a:xfrm>
            <a:off x="7387984" y="1927290"/>
            <a:ext cx="2223357" cy="646331"/>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GPT</a:t>
            </a:r>
          </a:p>
          <a:p>
            <a:pPr algn="ctr" defTabSz="457200"/>
            <a:r>
              <a:rPr kumimoji="1" lang="en-US" altLang="zh-CN" dirty="0">
                <a:solidFill>
                  <a:prstClr val="black"/>
                </a:solidFill>
                <a:latin typeface="Arial"/>
                <a:ea typeface="楷体"/>
              </a:rPr>
              <a:t>(</a:t>
            </a:r>
            <a:r>
              <a:rPr kumimoji="1" lang="en-US" altLang="zh-CN" dirty="0" err="1">
                <a:solidFill>
                  <a:prstClr val="black"/>
                </a:solidFill>
                <a:latin typeface="Arial"/>
                <a:ea typeface="楷体"/>
              </a:rPr>
              <a:t>OpenAI</a:t>
            </a:r>
            <a:r>
              <a:rPr kumimoji="1" lang="en-US" altLang="zh-CN" dirty="0">
                <a:solidFill>
                  <a:prstClr val="black"/>
                </a:solidFill>
                <a:latin typeface="Arial"/>
                <a:ea typeface="楷体"/>
              </a:rPr>
              <a:t>)</a:t>
            </a:r>
            <a:endParaRPr kumimoji="1" lang="zh-CN" altLang="en-US" dirty="0">
              <a:solidFill>
                <a:prstClr val="black"/>
              </a:solidFill>
              <a:latin typeface="Arial"/>
              <a:ea typeface="楷体"/>
            </a:endParaRPr>
          </a:p>
        </p:txBody>
      </p:sp>
      <p:cxnSp>
        <p:nvCxnSpPr>
          <p:cNvPr id="41" name="连接符: 肘形 40">
            <a:extLst>
              <a:ext uri="{FF2B5EF4-FFF2-40B4-BE49-F238E27FC236}">
                <a16:creationId xmlns:a16="http://schemas.microsoft.com/office/drawing/2014/main" id="{580A0C54-4685-20FC-9766-8FD492C478B2}"/>
              </a:ext>
            </a:extLst>
          </p:cNvPr>
          <p:cNvCxnSpPr>
            <a:cxnSpLocks/>
            <a:endCxn id="36" idx="0"/>
          </p:cNvCxnSpPr>
          <p:nvPr/>
        </p:nvCxnSpPr>
        <p:spPr>
          <a:xfrm rot="10800000" flipV="1">
            <a:off x="1504194" y="1830841"/>
            <a:ext cx="2920130" cy="68052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D88137B8-A9E9-8383-1461-4C7AB59DCCC8}"/>
              </a:ext>
            </a:extLst>
          </p:cNvPr>
          <p:cNvCxnSpPr>
            <a:cxnSpLocks/>
            <a:endCxn id="37" idx="0"/>
          </p:cNvCxnSpPr>
          <p:nvPr/>
        </p:nvCxnSpPr>
        <p:spPr>
          <a:xfrm>
            <a:off x="6825987" y="1825628"/>
            <a:ext cx="1673676" cy="10166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D6D78A96-E02D-87F7-0004-2A12D63436D3}"/>
              </a:ext>
            </a:extLst>
          </p:cNvPr>
          <p:cNvSpPr/>
          <p:nvPr/>
        </p:nvSpPr>
        <p:spPr>
          <a:xfrm>
            <a:off x="3357222" y="2542966"/>
            <a:ext cx="8717112" cy="3845135"/>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cxnSp>
        <p:nvCxnSpPr>
          <p:cNvPr id="48" name="直线连接符 15">
            <a:extLst>
              <a:ext uri="{FF2B5EF4-FFF2-40B4-BE49-F238E27FC236}">
                <a16:creationId xmlns:a16="http://schemas.microsoft.com/office/drawing/2014/main" id="{A7D2C6CB-316A-1C7F-0A57-B7578830485F}"/>
              </a:ext>
            </a:extLst>
          </p:cNvPr>
          <p:cNvCxnSpPr>
            <a:cxnSpLocks/>
            <a:endCxn id="52" idx="0"/>
          </p:cNvCxnSpPr>
          <p:nvPr/>
        </p:nvCxnSpPr>
        <p:spPr>
          <a:xfrm rot="5400000">
            <a:off x="327332" y="3521955"/>
            <a:ext cx="1571384" cy="778290"/>
          </a:xfrm>
          <a:prstGeom prst="bentConnector3">
            <a:avLst>
              <a:gd name="adj1" fmla="val 5000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线连接符 15">
            <a:extLst>
              <a:ext uri="{FF2B5EF4-FFF2-40B4-BE49-F238E27FC236}">
                <a16:creationId xmlns:a16="http://schemas.microsoft.com/office/drawing/2014/main" id="{95517D00-F2E8-561B-7394-DA65A309C262}"/>
              </a:ext>
            </a:extLst>
          </p:cNvPr>
          <p:cNvCxnSpPr>
            <a:cxnSpLocks/>
          </p:cNvCxnSpPr>
          <p:nvPr/>
        </p:nvCxnSpPr>
        <p:spPr>
          <a:xfrm rot="16200000" flipH="1">
            <a:off x="1726014" y="2901563"/>
            <a:ext cx="782942" cy="1230631"/>
          </a:xfrm>
          <a:prstGeom prst="bentConnector3">
            <a:avLst>
              <a:gd name="adj1" fmla="val 51622"/>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17A5CF3D-C792-E36D-05FE-AE20D65BE3D6}"/>
              </a:ext>
            </a:extLst>
          </p:cNvPr>
          <p:cNvSpPr txBox="1"/>
          <p:nvPr/>
        </p:nvSpPr>
        <p:spPr>
          <a:xfrm>
            <a:off x="68477" y="4696792"/>
            <a:ext cx="1310803" cy="923330"/>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Model for</a:t>
            </a:r>
          </a:p>
          <a:p>
            <a:pPr algn="ctr" defTabSz="457200"/>
            <a:r>
              <a:rPr kumimoji="1" lang="en-US" altLang="zh-CN" dirty="0">
                <a:solidFill>
                  <a:prstClr val="black"/>
                </a:solidFill>
                <a:latin typeface="Arial"/>
                <a:ea typeface="楷体"/>
              </a:rPr>
              <a:t>NLP Task 1</a:t>
            </a:r>
            <a:endParaRPr kumimoji="1" lang="zh-CN" altLang="en-US" dirty="0">
              <a:solidFill>
                <a:prstClr val="black"/>
              </a:solidFill>
              <a:latin typeface="Arial"/>
              <a:ea typeface="楷体"/>
            </a:endParaRPr>
          </a:p>
        </p:txBody>
      </p:sp>
      <p:sp>
        <p:nvSpPr>
          <p:cNvPr id="61" name="文本框 60">
            <a:extLst>
              <a:ext uri="{FF2B5EF4-FFF2-40B4-BE49-F238E27FC236}">
                <a16:creationId xmlns:a16="http://schemas.microsoft.com/office/drawing/2014/main" id="{9DD62FFC-6EBA-814A-F162-108F72284E30}"/>
              </a:ext>
            </a:extLst>
          </p:cNvPr>
          <p:cNvSpPr txBox="1"/>
          <p:nvPr/>
        </p:nvSpPr>
        <p:spPr>
          <a:xfrm>
            <a:off x="1948077" y="3922092"/>
            <a:ext cx="1310803" cy="923330"/>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Model for</a:t>
            </a:r>
          </a:p>
          <a:p>
            <a:pPr algn="ctr" defTabSz="457200"/>
            <a:r>
              <a:rPr kumimoji="1" lang="en-US" altLang="zh-CN" dirty="0">
                <a:solidFill>
                  <a:prstClr val="black"/>
                </a:solidFill>
                <a:latin typeface="Arial"/>
                <a:ea typeface="楷体"/>
              </a:rPr>
              <a:t>NLP Task n</a:t>
            </a:r>
            <a:endParaRPr kumimoji="1" lang="zh-CN" altLang="en-US" dirty="0">
              <a:solidFill>
                <a:prstClr val="black"/>
              </a:solidFill>
              <a:latin typeface="Arial"/>
              <a:ea typeface="楷体"/>
            </a:endParaRPr>
          </a:p>
        </p:txBody>
      </p:sp>
      <p:sp>
        <p:nvSpPr>
          <p:cNvPr id="62" name="文本框 61">
            <a:extLst>
              <a:ext uri="{FF2B5EF4-FFF2-40B4-BE49-F238E27FC236}">
                <a16:creationId xmlns:a16="http://schemas.microsoft.com/office/drawing/2014/main" id="{48A8CE40-0537-8A89-1613-B498D5F23B6E}"/>
              </a:ext>
            </a:extLst>
          </p:cNvPr>
          <p:cNvSpPr txBox="1"/>
          <p:nvPr/>
        </p:nvSpPr>
        <p:spPr>
          <a:xfrm>
            <a:off x="513960" y="3517302"/>
            <a:ext cx="1987852" cy="307777"/>
          </a:xfrm>
          <a:prstGeom prst="rect">
            <a:avLst/>
          </a:prstGeom>
          <a:noFill/>
        </p:spPr>
        <p:txBody>
          <a:bodyPr wrap="square" rtlCol="0">
            <a:spAutoFit/>
          </a:bodyPr>
          <a:lstStyle/>
          <a:p>
            <a:pPr algn="ctr" defTabSz="457200"/>
            <a:r>
              <a:rPr kumimoji="1" lang="zh-CN" altLang="en-US" sz="1400" b="1" dirty="0">
                <a:solidFill>
                  <a:srgbClr val="7030A0"/>
                </a:solidFill>
                <a:latin typeface="SimHei" panose="02010609060101010101" pitchFamily="49" charset="-122"/>
                <a:ea typeface="SimHei" panose="02010609060101010101" pitchFamily="49" charset="-122"/>
                <a:cs typeface="Times New Roman" panose="02020603050405020304" pitchFamily="18" charset="0"/>
              </a:rPr>
              <a:t>模型微调</a:t>
            </a:r>
            <a:endParaRPr kumimoji="1" lang="zh-CN" altLang="en-US" sz="1400" dirty="0">
              <a:solidFill>
                <a:srgbClr val="7030A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65" name="文本框 64">
            <a:extLst>
              <a:ext uri="{FF2B5EF4-FFF2-40B4-BE49-F238E27FC236}">
                <a16:creationId xmlns:a16="http://schemas.microsoft.com/office/drawing/2014/main" id="{90FB2487-F51B-C997-7F86-FECA3F5DAADB}"/>
              </a:ext>
            </a:extLst>
          </p:cNvPr>
          <p:cNvSpPr txBox="1"/>
          <p:nvPr/>
        </p:nvSpPr>
        <p:spPr>
          <a:xfrm>
            <a:off x="944777" y="4303092"/>
            <a:ext cx="1310803" cy="369332"/>
          </a:xfrm>
          <a:prstGeom prst="rect">
            <a:avLst/>
          </a:prstGeom>
          <a:noFill/>
        </p:spPr>
        <p:txBody>
          <a:bodyPr wrap="square" rtlCol="0">
            <a:spAutoFit/>
          </a:bodyPr>
          <a:lstStyle/>
          <a:p>
            <a:pPr algn="ctr" defTabSz="457200"/>
            <a:r>
              <a:rPr kumimoji="1" lang="en-US" altLang="zh-CN" dirty="0">
                <a:solidFill>
                  <a:prstClr val="black"/>
                </a:solidFill>
                <a:latin typeface="Arial"/>
                <a:ea typeface="楷体"/>
              </a:rPr>
              <a:t>…</a:t>
            </a:r>
          </a:p>
        </p:txBody>
      </p:sp>
      <p:sp>
        <p:nvSpPr>
          <p:cNvPr id="69" name="文本框 68">
            <a:extLst>
              <a:ext uri="{FF2B5EF4-FFF2-40B4-BE49-F238E27FC236}">
                <a16:creationId xmlns:a16="http://schemas.microsoft.com/office/drawing/2014/main" id="{4A3B2A34-36CB-D13B-D78A-E7791A086836}"/>
              </a:ext>
            </a:extLst>
          </p:cNvPr>
          <p:cNvSpPr txBox="1"/>
          <p:nvPr/>
        </p:nvSpPr>
        <p:spPr>
          <a:xfrm>
            <a:off x="6957471" y="6041140"/>
            <a:ext cx="2402429" cy="707886"/>
          </a:xfrm>
          <a:prstGeom prst="rect">
            <a:avLst/>
          </a:prstGeom>
          <a:noFill/>
        </p:spPr>
        <p:txBody>
          <a:bodyPr wrap="square" rtlCol="0">
            <a:spAutoFit/>
          </a:bodyPr>
          <a:lstStyle/>
          <a:p>
            <a:pPr algn="ctr" defTabSz="457200"/>
            <a:r>
              <a:rPr kumimoji="1" lang="zh-CN" altLang="en-US" sz="2000" b="1" dirty="0">
                <a:solidFill>
                  <a:srgbClr val="FFBD47">
                    <a:lumMod val="75000"/>
                  </a:srgbClr>
                </a:solidFill>
                <a:latin typeface="SimHei" panose="02010609060101010101" pitchFamily="49" charset="-122"/>
                <a:ea typeface="SimHei" panose="02010609060101010101" pitchFamily="49" charset="-122"/>
                <a:cs typeface="Times New Roman" panose="02020603050405020304" pitchFamily="18" charset="0"/>
              </a:rPr>
              <a:t>统一交互方式</a:t>
            </a:r>
            <a:endParaRPr kumimoji="1" lang="zh-CN" altLang="en-US" sz="2000" dirty="0">
              <a:solidFill>
                <a:srgbClr val="FFBD47">
                  <a:lumMod val="75000"/>
                </a:srgbClr>
              </a:solidFill>
              <a:latin typeface="SimHei" panose="02010609060101010101" pitchFamily="49" charset="-122"/>
              <a:ea typeface="SimHei" panose="02010609060101010101" pitchFamily="49" charset="-122"/>
              <a:cs typeface="Times New Roman" panose="02020603050405020304" pitchFamily="18" charset="0"/>
            </a:endParaRPr>
          </a:p>
          <a:p>
            <a:pPr algn="ctr" defTabSz="457200"/>
            <a:r>
              <a:rPr kumimoji="1" lang="zh-CN" altLang="en-US" sz="2000" b="1" dirty="0">
                <a:solidFill>
                  <a:srgbClr val="FFBD47">
                    <a:lumMod val="75000"/>
                  </a:srgbClr>
                </a:solidFill>
                <a:latin typeface="SimHei" panose="02010609060101010101" pitchFamily="49" charset="-122"/>
                <a:ea typeface="SimHei" panose="02010609060101010101" pitchFamily="49" charset="-122"/>
                <a:cs typeface="Times New Roman" panose="02020603050405020304" pitchFamily="18" charset="0"/>
              </a:rPr>
              <a:t>用生成解决一切</a:t>
            </a:r>
            <a:endParaRPr kumimoji="1" lang="zh-CN" altLang="en-US" sz="2000" dirty="0">
              <a:solidFill>
                <a:srgbClr val="FFBD47">
                  <a:lumMod val="75000"/>
                </a:srgbClr>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70" name="文本框 69">
            <a:extLst>
              <a:ext uri="{FF2B5EF4-FFF2-40B4-BE49-F238E27FC236}">
                <a16:creationId xmlns:a16="http://schemas.microsoft.com/office/drawing/2014/main" id="{EA0F87D3-B065-926A-5387-6A1D2D5B42E0}"/>
              </a:ext>
            </a:extLst>
          </p:cNvPr>
          <p:cNvSpPr txBox="1"/>
          <p:nvPr/>
        </p:nvSpPr>
        <p:spPr>
          <a:xfrm>
            <a:off x="584179" y="5660139"/>
            <a:ext cx="2235222" cy="400110"/>
          </a:xfrm>
          <a:prstGeom prst="rect">
            <a:avLst/>
          </a:prstGeom>
          <a:noFill/>
        </p:spPr>
        <p:txBody>
          <a:bodyPr wrap="square" rtlCol="0">
            <a:spAutoFit/>
          </a:bodyPr>
          <a:lstStyle>
            <a:defPPr>
              <a:defRPr lang="zh-CN"/>
            </a:defPPr>
            <a:lvl1pPr algn="ctr">
              <a:defRPr kumimoji="1" sz="4000" b="1">
                <a:solidFill>
                  <a:schemeClr val="accent2">
                    <a:lumMod val="75000"/>
                  </a:schemeClr>
                </a:solidFill>
                <a:latin typeface="SimHei" panose="02010609060101010101" pitchFamily="49" charset="-122"/>
                <a:ea typeface="SimHei" panose="02010609060101010101" pitchFamily="49" charset="-122"/>
                <a:cs typeface="Times New Roman" panose="02020603050405020304" pitchFamily="18" charset="0"/>
              </a:defRPr>
            </a:lvl1pPr>
          </a:lstStyle>
          <a:p>
            <a:pPr defTabSz="457200"/>
            <a:r>
              <a:rPr lang="zh-CN" altLang="en-US" sz="2000" dirty="0">
                <a:solidFill>
                  <a:prstClr val="white">
                    <a:lumMod val="65000"/>
                  </a:prstClr>
                </a:solidFill>
              </a:rPr>
              <a:t>分门别类解决问题</a:t>
            </a:r>
          </a:p>
        </p:txBody>
      </p:sp>
      <p:sp>
        <p:nvSpPr>
          <p:cNvPr id="74" name="文本框 73">
            <a:extLst>
              <a:ext uri="{FF2B5EF4-FFF2-40B4-BE49-F238E27FC236}">
                <a16:creationId xmlns:a16="http://schemas.microsoft.com/office/drawing/2014/main" id="{B368E7A5-E9BD-29FB-C5E9-33D12EC2C522}"/>
              </a:ext>
            </a:extLst>
          </p:cNvPr>
          <p:cNvSpPr txBox="1"/>
          <p:nvPr/>
        </p:nvSpPr>
        <p:spPr>
          <a:xfrm>
            <a:off x="1647823" y="1973207"/>
            <a:ext cx="8975720" cy="2308324"/>
          </a:xfrm>
          <a:prstGeom prst="rect">
            <a:avLst/>
          </a:prstGeom>
          <a:solidFill>
            <a:srgbClr val="0070C0"/>
          </a:solidFill>
        </p:spPr>
        <p:txBody>
          <a:bodyPr wrap="square">
            <a:spAutoFit/>
          </a:bodyPr>
          <a:lstStyle/>
          <a:p>
            <a:pPr defTabSz="457200"/>
            <a:r>
              <a:rPr lang="zh-CN" altLang="en-US" sz="2400" dirty="0">
                <a:solidFill>
                  <a:prstClr val="white"/>
                </a:solidFill>
                <a:latin typeface="Arial"/>
                <a:ea typeface="楷体"/>
              </a:rPr>
              <a:t>斯坦福大学计算心理学教授</a:t>
            </a:r>
            <a:r>
              <a:rPr lang="en-US" altLang="zh-CN" sz="2400" dirty="0">
                <a:solidFill>
                  <a:prstClr val="white"/>
                </a:solidFill>
                <a:latin typeface="Arial"/>
                <a:ea typeface="楷体"/>
              </a:rPr>
              <a:t>Michal Kosinski</a:t>
            </a:r>
            <a:r>
              <a:rPr lang="zh-CN" altLang="en-US" sz="2400" dirty="0">
                <a:solidFill>
                  <a:prstClr val="white"/>
                </a:solidFill>
                <a:latin typeface="Arial"/>
                <a:ea typeface="楷体"/>
              </a:rPr>
              <a:t>发表</a:t>
            </a:r>
            <a:r>
              <a:rPr lang="en-US" altLang="zh-CN" sz="2400" dirty="0">
                <a:solidFill>
                  <a:prstClr val="white"/>
                </a:solidFill>
                <a:latin typeface="Arial"/>
                <a:ea typeface="楷体"/>
              </a:rPr>
              <a:t>《Theory of Mind May Have Spontaneously Emerged in Large Language Models》</a:t>
            </a:r>
          </a:p>
          <a:p>
            <a:pPr marL="342900" indent="-342900" defTabSz="457200">
              <a:buFont typeface="Wingdings" panose="05000000000000000000" pitchFamily="2" charset="2"/>
              <a:buChar char="ü"/>
            </a:pPr>
            <a:r>
              <a:rPr lang="en-US" altLang="zh-CN" sz="2400" dirty="0">
                <a:solidFill>
                  <a:prstClr val="white"/>
                </a:solidFill>
                <a:latin typeface="Arial"/>
                <a:ea typeface="楷体"/>
              </a:rPr>
              <a:t>2022</a:t>
            </a:r>
            <a:r>
              <a:rPr lang="zh-CN" altLang="en-US" sz="2400" dirty="0">
                <a:solidFill>
                  <a:prstClr val="white"/>
                </a:solidFill>
                <a:latin typeface="Arial"/>
                <a:ea typeface="楷体"/>
              </a:rPr>
              <a:t>年</a:t>
            </a:r>
            <a:r>
              <a:rPr lang="en-US" altLang="zh-CN" sz="2400" dirty="0">
                <a:solidFill>
                  <a:prstClr val="white"/>
                </a:solidFill>
                <a:latin typeface="Arial"/>
                <a:ea typeface="楷体"/>
              </a:rPr>
              <a:t>1</a:t>
            </a:r>
            <a:r>
              <a:rPr lang="zh-CN" altLang="en-US" sz="2400" dirty="0">
                <a:solidFill>
                  <a:prstClr val="white"/>
                </a:solidFill>
                <a:latin typeface="Arial"/>
                <a:ea typeface="楷体"/>
              </a:rPr>
              <a:t>月推出的</a:t>
            </a:r>
            <a:r>
              <a:rPr lang="en-US" altLang="zh-CN" sz="2400" dirty="0">
                <a:solidFill>
                  <a:prstClr val="white"/>
                </a:solidFill>
                <a:latin typeface="Arial"/>
                <a:ea typeface="楷体"/>
              </a:rPr>
              <a:t>davinci-002</a:t>
            </a:r>
            <a:r>
              <a:rPr lang="zh-CN" altLang="en-US" sz="2400" dirty="0">
                <a:solidFill>
                  <a:prstClr val="white"/>
                </a:solidFill>
                <a:latin typeface="Arial"/>
                <a:ea typeface="楷体"/>
              </a:rPr>
              <a:t>解决了</a:t>
            </a:r>
            <a:r>
              <a:rPr lang="en-US" altLang="zh-CN" sz="2400" dirty="0">
                <a:solidFill>
                  <a:prstClr val="white"/>
                </a:solidFill>
                <a:latin typeface="Arial"/>
                <a:ea typeface="楷体"/>
              </a:rPr>
              <a:t>70%</a:t>
            </a:r>
            <a:r>
              <a:rPr lang="zh-CN" altLang="en-US" sz="2400" dirty="0">
                <a:solidFill>
                  <a:prstClr val="white"/>
                </a:solidFill>
                <a:latin typeface="Arial"/>
                <a:ea typeface="楷体"/>
              </a:rPr>
              <a:t>的</a:t>
            </a:r>
            <a:r>
              <a:rPr lang="en-US" altLang="zh-CN" sz="2400" dirty="0" err="1">
                <a:solidFill>
                  <a:prstClr val="white"/>
                </a:solidFill>
                <a:latin typeface="Arial"/>
                <a:ea typeface="楷体"/>
              </a:rPr>
              <a:t>ToM</a:t>
            </a:r>
            <a:r>
              <a:rPr lang="zh-CN" altLang="en-US" sz="2400" dirty="0">
                <a:solidFill>
                  <a:prstClr val="white"/>
                </a:solidFill>
                <a:latin typeface="Arial"/>
                <a:ea typeface="楷体"/>
              </a:rPr>
              <a:t>（</a:t>
            </a:r>
            <a:r>
              <a:rPr lang="en-US" altLang="zh-CN" sz="2400" dirty="0">
                <a:solidFill>
                  <a:prstClr val="white"/>
                </a:solidFill>
                <a:latin typeface="Arial"/>
                <a:ea typeface="楷体"/>
              </a:rPr>
              <a:t>Theory of Mind</a:t>
            </a:r>
            <a:r>
              <a:rPr lang="zh-CN" altLang="en-US" sz="2400" dirty="0">
                <a:solidFill>
                  <a:prstClr val="white"/>
                </a:solidFill>
                <a:latin typeface="Arial"/>
                <a:ea typeface="楷体"/>
              </a:rPr>
              <a:t>）任务</a:t>
            </a:r>
            <a:r>
              <a:rPr lang="en-US" altLang="zh-CN" sz="2400" dirty="0">
                <a:solidFill>
                  <a:prstClr val="white"/>
                </a:solidFill>
                <a:latin typeface="Arial"/>
                <a:ea typeface="楷体"/>
              </a:rPr>
              <a:t>,</a:t>
            </a:r>
            <a:r>
              <a:rPr lang="zh-CN" altLang="en-US" sz="2400" dirty="0">
                <a:solidFill>
                  <a:prstClr val="white"/>
                </a:solidFill>
                <a:latin typeface="Arial"/>
                <a:ea typeface="楷体"/>
              </a:rPr>
              <a:t>表现相当于</a:t>
            </a:r>
            <a:r>
              <a:rPr lang="en-US" altLang="zh-CN" sz="2400" dirty="0">
                <a:solidFill>
                  <a:prstClr val="white"/>
                </a:solidFill>
                <a:latin typeface="Arial"/>
                <a:ea typeface="楷体"/>
              </a:rPr>
              <a:t>7</a:t>
            </a:r>
            <a:r>
              <a:rPr lang="zh-CN" altLang="en-US" sz="2400" dirty="0">
                <a:solidFill>
                  <a:prstClr val="white"/>
                </a:solidFill>
                <a:latin typeface="Arial"/>
                <a:ea typeface="楷体"/>
              </a:rPr>
              <a:t>岁儿童</a:t>
            </a:r>
            <a:endParaRPr lang="en-US" altLang="zh-CN" sz="2400" dirty="0">
              <a:solidFill>
                <a:prstClr val="white"/>
              </a:solidFill>
              <a:latin typeface="Arial"/>
              <a:ea typeface="楷体"/>
            </a:endParaRPr>
          </a:p>
          <a:p>
            <a:pPr marL="342900" indent="-342900" defTabSz="457200">
              <a:buFont typeface="Wingdings" panose="05000000000000000000" pitchFamily="2" charset="2"/>
              <a:buChar char="ü"/>
            </a:pPr>
            <a:r>
              <a:rPr lang="en-US" altLang="zh-CN" sz="2400" dirty="0">
                <a:solidFill>
                  <a:prstClr val="white"/>
                </a:solidFill>
                <a:latin typeface="Arial"/>
                <a:ea typeface="楷体"/>
              </a:rPr>
              <a:t>2022</a:t>
            </a:r>
            <a:r>
              <a:rPr lang="zh-CN" altLang="en-US" sz="2400" dirty="0">
                <a:solidFill>
                  <a:prstClr val="white"/>
                </a:solidFill>
                <a:latin typeface="Arial"/>
                <a:ea typeface="楷体"/>
              </a:rPr>
              <a:t>年</a:t>
            </a:r>
            <a:r>
              <a:rPr lang="en-US" altLang="zh-CN" sz="2400" dirty="0">
                <a:solidFill>
                  <a:prstClr val="white"/>
                </a:solidFill>
                <a:latin typeface="Arial"/>
                <a:ea typeface="楷体"/>
              </a:rPr>
              <a:t>11</a:t>
            </a:r>
            <a:r>
              <a:rPr lang="zh-CN" altLang="en-US" sz="2400" dirty="0">
                <a:solidFill>
                  <a:prstClr val="white"/>
                </a:solidFill>
                <a:latin typeface="Arial"/>
                <a:ea typeface="楷体"/>
              </a:rPr>
              <a:t>月推出的</a:t>
            </a:r>
            <a:r>
              <a:rPr lang="en-US" altLang="zh-CN" sz="2400" dirty="0" err="1">
                <a:solidFill>
                  <a:prstClr val="white"/>
                </a:solidFill>
                <a:latin typeface="Arial"/>
                <a:ea typeface="楷体"/>
              </a:rPr>
              <a:t>chatGPT</a:t>
            </a:r>
            <a:r>
              <a:rPr lang="zh-CN" altLang="en-US" sz="2400" dirty="0">
                <a:solidFill>
                  <a:prstClr val="white"/>
                </a:solidFill>
                <a:latin typeface="Arial"/>
                <a:ea typeface="楷体"/>
              </a:rPr>
              <a:t>解决了</a:t>
            </a:r>
            <a:r>
              <a:rPr lang="en-US" altLang="zh-CN" sz="2400" dirty="0">
                <a:solidFill>
                  <a:prstClr val="white"/>
                </a:solidFill>
                <a:latin typeface="Arial"/>
                <a:ea typeface="楷体"/>
              </a:rPr>
              <a:t>93%</a:t>
            </a:r>
            <a:r>
              <a:rPr lang="zh-CN" altLang="en-US" sz="2400" dirty="0">
                <a:solidFill>
                  <a:prstClr val="white"/>
                </a:solidFill>
                <a:latin typeface="Arial"/>
                <a:ea typeface="楷体"/>
              </a:rPr>
              <a:t>的</a:t>
            </a:r>
            <a:r>
              <a:rPr lang="en-US" altLang="zh-CN" sz="2400" dirty="0" err="1">
                <a:solidFill>
                  <a:prstClr val="white"/>
                </a:solidFill>
                <a:latin typeface="Arial"/>
                <a:ea typeface="楷体"/>
              </a:rPr>
              <a:t>ToM</a:t>
            </a:r>
            <a:r>
              <a:rPr lang="zh-CN" altLang="en-US" sz="2400" dirty="0">
                <a:solidFill>
                  <a:prstClr val="white"/>
                </a:solidFill>
                <a:latin typeface="Arial"/>
                <a:ea typeface="楷体"/>
              </a:rPr>
              <a:t>任务，表现相当于</a:t>
            </a:r>
            <a:r>
              <a:rPr lang="en-US" altLang="zh-CN" sz="2400" dirty="0">
                <a:solidFill>
                  <a:prstClr val="white"/>
                </a:solidFill>
                <a:latin typeface="Arial"/>
                <a:ea typeface="楷体"/>
              </a:rPr>
              <a:t>9</a:t>
            </a:r>
            <a:r>
              <a:rPr lang="zh-CN" altLang="en-US" sz="2400" dirty="0">
                <a:solidFill>
                  <a:prstClr val="white"/>
                </a:solidFill>
                <a:latin typeface="Arial"/>
                <a:ea typeface="楷体"/>
              </a:rPr>
              <a:t>岁儿童</a:t>
            </a:r>
            <a:endParaRPr lang="en-US" altLang="zh-CN" sz="2400" dirty="0">
              <a:solidFill>
                <a:prstClr val="white"/>
              </a:solidFill>
              <a:latin typeface="Arial"/>
              <a:ea typeface="楷体"/>
            </a:endParaRPr>
          </a:p>
        </p:txBody>
      </p:sp>
    </p:spTree>
    <p:extLst>
      <p:ext uri="{BB962C8B-B14F-4D97-AF65-F5344CB8AC3E}">
        <p14:creationId xmlns:p14="http://schemas.microsoft.com/office/powerpoint/2010/main" val="382906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的与众不同：对话角度</a:t>
            </a:r>
          </a:p>
        </p:txBody>
      </p:sp>
      <p:sp>
        <p:nvSpPr>
          <p:cNvPr id="3" name="内容占位符 2">
            <a:extLst>
              <a:ext uri="{FF2B5EF4-FFF2-40B4-BE49-F238E27FC236}">
                <a16:creationId xmlns:a16="http://schemas.microsoft.com/office/drawing/2014/main" id="{685E905B-0573-8EC4-E0EC-889B1860EEF8}"/>
              </a:ext>
            </a:extLst>
          </p:cNvPr>
          <p:cNvSpPr>
            <a:spLocks noGrp="1"/>
          </p:cNvSpPr>
          <p:nvPr>
            <p:ph idx="1"/>
          </p:nvPr>
        </p:nvSpPr>
        <p:spPr/>
        <p:txBody>
          <a:bodyPr>
            <a:normAutofit lnSpcReduction="10000"/>
          </a:bodyPr>
          <a:lstStyle/>
          <a:p>
            <a:r>
              <a:rPr lang="en-US" altLang="zh-CN" dirty="0"/>
              <a:t>Siri</a:t>
            </a:r>
            <a:r>
              <a:rPr lang="zh-CN" altLang="en-US" dirty="0"/>
              <a:t>、</a:t>
            </a:r>
            <a:r>
              <a:rPr lang="en-US" altLang="zh-CN" dirty="0"/>
              <a:t>Alexa</a:t>
            </a:r>
            <a:r>
              <a:rPr lang="zh-CN" altLang="en-US" dirty="0"/>
              <a:t>等：人机对话产品的开端</a:t>
            </a:r>
            <a:endParaRPr lang="en-US" altLang="zh-CN" dirty="0"/>
          </a:p>
          <a:p>
            <a:pPr lvl="1"/>
            <a:r>
              <a:rPr lang="zh-CN" altLang="en-US" dirty="0"/>
              <a:t>做一些任务、经常回答不知道</a:t>
            </a:r>
            <a:endParaRPr lang="en-US" altLang="zh-CN" dirty="0"/>
          </a:p>
          <a:p>
            <a:r>
              <a:rPr lang="zh-CN" altLang="en-US" dirty="0"/>
              <a:t>小冰、小度、小爱同学等：情商大幅提升</a:t>
            </a:r>
            <a:endParaRPr lang="en-US" altLang="zh-CN" dirty="0"/>
          </a:p>
          <a:p>
            <a:pPr lvl="1"/>
            <a:r>
              <a:rPr lang="zh-CN" altLang="en-US" dirty="0"/>
              <a:t>有趣的闲聊串起任务黏住用户</a:t>
            </a:r>
            <a:endParaRPr lang="en-US" altLang="zh-CN" dirty="0"/>
          </a:p>
          <a:p>
            <a:pPr lvl="1"/>
            <a:r>
              <a:rPr lang="zh-CN" altLang="en-US" dirty="0"/>
              <a:t>只能使用问答对数据（比起全网文章少得可怜）</a:t>
            </a:r>
            <a:endParaRPr lang="en-US" altLang="zh-CN" dirty="0"/>
          </a:p>
          <a:p>
            <a:pPr lvl="1"/>
            <a:r>
              <a:rPr lang="zh-CN" altLang="en-US" dirty="0"/>
              <a:t>太多问题无法理解或做到有效的回答</a:t>
            </a:r>
            <a:endParaRPr lang="en-US" altLang="zh-CN" dirty="0"/>
          </a:p>
          <a:p>
            <a:r>
              <a:rPr lang="en-US" altLang="zh-CN" dirty="0" err="1"/>
              <a:t>ChatGPT</a:t>
            </a:r>
            <a:r>
              <a:rPr lang="zh-CN" altLang="en-US" dirty="0"/>
              <a:t>：智商大幅提升</a:t>
            </a:r>
            <a:endParaRPr lang="en-US" altLang="zh-CN" dirty="0"/>
          </a:p>
          <a:p>
            <a:pPr lvl="1"/>
            <a:r>
              <a:rPr lang="zh-CN" altLang="en-US" dirty="0"/>
              <a:t>更开放的问题更有效的回复吸引用户</a:t>
            </a:r>
            <a:endParaRPr lang="en-US" altLang="zh-CN" dirty="0"/>
          </a:p>
          <a:p>
            <a:pPr lvl="1"/>
            <a:r>
              <a:rPr lang="zh-CN" altLang="en-US" dirty="0"/>
              <a:t>用全网文章，甚至包含代码</a:t>
            </a:r>
            <a:endParaRPr lang="en-US" altLang="zh-CN" dirty="0"/>
          </a:p>
          <a:p>
            <a:pPr lvl="1"/>
            <a:r>
              <a:rPr lang="zh-CN" altLang="en-US" dirty="0"/>
              <a:t>能问的问题非常宽泛，圈外人都可以玩起来</a:t>
            </a:r>
            <a:endParaRPr lang="en-US" altLang="zh-CN" dirty="0"/>
          </a:p>
          <a:p>
            <a:pPr lvl="1"/>
            <a:r>
              <a:rPr lang="zh-CN" altLang="en-US" dirty="0"/>
              <a:t>回答有礼有节、常常有效、并提供解释</a:t>
            </a:r>
          </a:p>
        </p:txBody>
      </p:sp>
    </p:spTree>
    <p:extLst>
      <p:ext uri="{BB962C8B-B14F-4D97-AF65-F5344CB8AC3E}">
        <p14:creationId xmlns:p14="http://schemas.microsoft.com/office/powerpoint/2010/main" val="36852583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的与众不同：搜索角度</a:t>
            </a:r>
          </a:p>
        </p:txBody>
      </p:sp>
      <p:sp>
        <p:nvSpPr>
          <p:cNvPr id="3" name="内容占位符 2">
            <a:extLst>
              <a:ext uri="{FF2B5EF4-FFF2-40B4-BE49-F238E27FC236}">
                <a16:creationId xmlns:a16="http://schemas.microsoft.com/office/drawing/2014/main" id="{685E905B-0573-8EC4-E0EC-889B1860EEF8}"/>
              </a:ext>
            </a:extLst>
          </p:cNvPr>
          <p:cNvSpPr>
            <a:spLocks noGrp="1"/>
          </p:cNvSpPr>
          <p:nvPr>
            <p:ph idx="1"/>
          </p:nvPr>
        </p:nvSpPr>
        <p:spPr/>
        <p:txBody>
          <a:bodyPr/>
          <a:lstStyle/>
          <a:p>
            <a:r>
              <a:rPr lang="zh-CN" altLang="en-US" dirty="0"/>
              <a:t>谷歌在美国占据搜索</a:t>
            </a:r>
            <a:r>
              <a:rPr lang="en-US" altLang="zh-CN" dirty="0"/>
              <a:t>96%</a:t>
            </a:r>
            <a:r>
              <a:rPr lang="zh-CN" altLang="en-US" dirty="0"/>
              <a:t>的市场份额：</a:t>
            </a:r>
            <a:endParaRPr lang="en-US" altLang="zh-CN" dirty="0"/>
          </a:p>
          <a:p>
            <a:pPr lvl="1"/>
            <a:r>
              <a:rPr lang="zh-CN" altLang="en-US" dirty="0"/>
              <a:t>创新红利：最早靠</a:t>
            </a:r>
            <a:r>
              <a:rPr lang="en-US" altLang="zh-CN" dirty="0"/>
              <a:t>PageRank</a:t>
            </a:r>
            <a:r>
              <a:rPr lang="zh-CN" altLang="en-US" dirty="0"/>
              <a:t>把更优质的内容排在前面</a:t>
            </a:r>
            <a:endParaRPr lang="en-US" altLang="zh-CN" dirty="0"/>
          </a:p>
          <a:p>
            <a:pPr lvl="1"/>
            <a:r>
              <a:rPr lang="zh-CN" altLang="en-US" dirty="0"/>
              <a:t>先发优势明显：越多用户的点击会有效的提升搜索质量</a:t>
            </a:r>
            <a:endParaRPr lang="en-US" altLang="zh-CN" dirty="0"/>
          </a:p>
          <a:p>
            <a:pPr lvl="1"/>
            <a:endParaRPr lang="en-US" altLang="zh-CN" dirty="0"/>
          </a:p>
          <a:p>
            <a:r>
              <a:rPr lang="en-US" altLang="zh-CN" dirty="0" err="1"/>
              <a:t>ChatGPT</a:t>
            </a:r>
            <a:r>
              <a:rPr lang="zh-CN" altLang="en-US" dirty="0"/>
              <a:t>基础上的</a:t>
            </a:r>
            <a:r>
              <a:rPr lang="en-US" altLang="zh-CN" dirty="0" err="1"/>
              <a:t>NewBing</a:t>
            </a:r>
            <a:r>
              <a:rPr lang="zh-CN" altLang="en-US" dirty="0"/>
              <a:t>：</a:t>
            </a:r>
            <a:endParaRPr lang="en-US" altLang="zh-CN" dirty="0"/>
          </a:p>
          <a:p>
            <a:pPr lvl="1"/>
            <a:r>
              <a:rPr lang="zh-CN" altLang="en-US" dirty="0"/>
              <a:t>创新红利：最早将搜索内容合成后提供给用户</a:t>
            </a:r>
            <a:endParaRPr lang="en-US" altLang="zh-CN" dirty="0"/>
          </a:p>
          <a:p>
            <a:pPr lvl="1"/>
            <a:r>
              <a:rPr lang="zh-CN" altLang="en-US" dirty="0"/>
              <a:t>先发优势明显：用户的反馈会让它更了解用户需求</a:t>
            </a:r>
          </a:p>
        </p:txBody>
      </p:sp>
    </p:spTree>
    <p:extLst>
      <p:ext uri="{BB962C8B-B14F-4D97-AF65-F5344CB8AC3E}">
        <p14:creationId xmlns:p14="http://schemas.microsoft.com/office/powerpoint/2010/main" val="1151290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81D42C-9DC6-4BB7-9FAF-891611A14E6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371400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D763A-ADA0-1B81-E032-52502D6D9FA4}"/>
              </a:ext>
            </a:extLst>
          </p:cNvPr>
          <p:cNvSpPr>
            <a:spLocks noGrp="1"/>
          </p:cNvSpPr>
          <p:nvPr>
            <p:ph type="title"/>
          </p:nvPr>
        </p:nvSpPr>
        <p:spPr/>
        <p:txBody>
          <a:bodyPr/>
          <a:lstStyle/>
          <a:p>
            <a:r>
              <a:rPr kumimoji="1" lang="en-US" altLang="zh-CN" dirty="0"/>
              <a:t>2023</a:t>
            </a:r>
            <a:r>
              <a:rPr kumimoji="1" lang="zh-CN" altLang="en-US" dirty="0"/>
              <a:t>年</a:t>
            </a:r>
            <a:r>
              <a:rPr kumimoji="1" lang="en-US" altLang="zh-CN" dirty="0"/>
              <a:t>3</a:t>
            </a:r>
            <a:r>
              <a:rPr kumimoji="1" lang="zh-CN" altLang="en-US" dirty="0"/>
              <a:t>月</a:t>
            </a:r>
            <a:r>
              <a:rPr kumimoji="1" lang="en-US" altLang="zh-CN" dirty="0"/>
              <a:t>15</a:t>
            </a:r>
            <a:r>
              <a:rPr kumimoji="1" lang="zh-CN" altLang="en-US" dirty="0"/>
              <a:t>日：</a:t>
            </a:r>
            <a:r>
              <a:rPr kumimoji="1" lang="en-US" altLang="zh-CN" dirty="0">
                <a:latin typeface="Times New Roman" panose="02020603050405020304" pitchFamily="18" charset="0"/>
                <a:cs typeface="Times New Roman" panose="02020603050405020304" pitchFamily="18" charset="0"/>
              </a:rPr>
              <a:t>GPT-4</a:t>
            </a:r>
            <a:r>
              <a:rPr kumimoji="1" lang="zh-CN" altLang="en-US" dirty="0"/>
              <a:t>发布！</a:t>
            </a:r>
          </a:p>
        </p:txBody>
      </p:sp>
      <p:sp>
        <p:nvSpPr>
          <p:cNvPr id="3" name="内容占位符 2">
            <a:extLst>
              <a:ext uri="{FF2B5EF4-FFF2-40B4-BE49-F238E27FC236}">
                <a16:creationId xmlns:a16="http://schemas.microsoft.com/office/drawing/2014/main" id="{CA97C11E-2887-7758-5915-0D7EDB80A51B}"/>
              </a:ext>
            </a:extLst>
          </p:cNvPr>
          <p:cNvSpPr>
            <a:spLocks noGrp="1"/>
          </p:cNvSpPr>
          <p:nvPr>
            <p:ph idx="1"/>
          </p:nvPr>
        </p:nvSpPr>
        <p:spPr>
          <a:xfrm>
            <a:off x="609602" y="1223319"/>
            <a:ext cx="10972800" cy="1445740"/>
          </a:xfrm>
        </p:spPr>
        <p:txBody>
          <a:bodyPr>
            <a:normAutofit fontScale="70000" lnSpcReduction="20000"/>
          </a:bodyPr>
          <a:lstStyle/>
          <a:p>
            <a:r>
              <a:rPr kumimoji="1" lang="zh-CN" altLang="en-US" dirty="0"/>
              <a:t>令人震撼的新能力</a:t>
            </a:r>
            <a:endParaRPr kumimoji="1" lang="en-US" altLang="zh-CN" dirty="0"/>
          </a:p>
          <a:p>
            <a:pPr lvl="1"/>
            <a:r>
              <a:rPr kumimoji="1" lang="zh-CN" altLang="en-US" dirty="0"/>
              <a:t>图片识别理解</a:t>
            </a:r>
            <a:endParaRPr kumimoji="1" lang="en-US" altLang="zh-CN" dirty="0"/>
          </a:p>
          <a:p>
            <a:pPr lvl="1"/>
            <a:r>
              <a:rPr kumimoji="1" lang="zh-CN" altLang="en-US" dirty="0"/>
              <a:t>更强的推理和更高的准确性</a:t>
            </a:r>
            <a:endParaRPr kumimoji="1" lang="en-US" altLang="zh-CN" dirty="0"/>
          </a:p>
          <a:p>
            <a:pPr lvl="1"/>
            <a:r>
              <a:rPr kumimoji="1" lang="zh-CN" altLang="en-US" dirty="0"/>
              <a:t>文字输入限制提升至 </a:t>
            </a:r>
            <a:r>
              <a:rPr kumimoji="1" lang="en-US" altLang="zh-CN" dirty="0"/>
              <a:t>2.5 </a:t>
            </a:r>
            <a:r>
              <a:rPr kumimoji="1" lang="zh-CN" altLang="en-US" dirty="0"/>
              <a:t>万字</a:t>
            </a:r>
            <a:endParaRPr kumimoji="1" lang="en-US" altLang="zh-CN" dirty="0"/>
          </a:p>
          <a:p>
            <a:pPr lvl="1"/>
            <a:r>
              <a:rPr kumimoji="1" lang="en-US" altLang="zh-CN" dirty="0"/>
              <a:t>……</a:t>
            </a:r>
          </a:p>
        </p:txBody>
      </p:sp>
      <p:pic>
        <p:nvPicPr>
          <p:cNvPr id="2050" name="Picture 2" descr="图片">
            <a:extLst>
              <a:ext uri="{FF2B5EF4-FFF2-40B4-BE49-F238E27FC236}">
                <a16:creationId xmlns:a16="http://schemas.microsoft.com/office/drawing/2014/main" id="{E7DF8407-9A46-8385-57A2-651D02D36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1196" y="2888227"/>
            <a:ext cx="5769608" cy="373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1291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3FECA-9E57-DB48-0C97-CD8CD10FEE77}"/>
              </a:ext>
            </a:extLst>
          </p:cNvPr>
          <p:cNvSpPr>
            <a:spLocks noGrp="1"/>
          </p:cNvSpPr>
          <p:nvPr>
            <p:ph type="title"/>
          </p:nvPr>
        </p:nvSpPr>
        <p:spPr/>
        <p:txBody>
          <a:bodyPr/>
          <a:lstStyle/>
          <a:p>
            <a:r>
              <a:rPr kumimoji="1" lang="zh-CN" altLang="en-US" dirty="0"/>
              <a:t>多模态支持 </a:t>
            </a:r>
            <a:r>
              <a:rPr kumimoji="1" lang="en-US" altLang="zh-CN" dirty="0"/>
              <a:t>–</a:t>
            </a:r>
            <a:r>
              <a:rPr kumimoji="1" lang="zh-CN" altLang="en-US" dirty="0"/>
              <a:t> 读图</a:t>
            </a:r>
          </a:p>
        </p:txBody>
      </p:sp>
      <p:pic>
        <p:nvPicPr>
          <p:cNvPr id="4" name="内容占位符 3">
            <a:extLst>
              <a:ext uri="{FF2B5EF4-FFF2-40B4-BE49-F238E27FC236}">
                <a16:creationId xmlns:a16="http://schemas.microsoft.com/office/drawing/2014/main" id="{19AC131C-D069-F298-CF35-11E2CE8508C9}"/>
              </a:ext>
            </a:extLst>
          </p:cNvPr>
          <p:cNvPicPr>
            <a:picLocks noGrp="1" noChangeAspect="1"/>
          </p:cNvPicPr>
          <p:nvPr>
            <p:ph idx="1"/>
          </p:nvPr>
        </p:nvPicPr>
        <p:blipFill>
          <a:blip r:embed="rId2"/>
          <a:stretch>
            <a:fillRect/>
          </a:stretch>
        </p:blipFill>
        <p:spPr>
          <a:xfrm>
            <a:off x="2623751" y="1118424"/>
            <a:ext cx="6944498" cy="5285534"/>
          </a:xfrm>
          <a:prstGeom prst="rect">
            <a:avLst/>
          </a:prstGeom>
        </p:spPr>
      </p:pic>
    </p:spTree>
    <p:extLst>
      <p:ext uri="{BB962C8B-B14F-4D97-AF65-F5344CB8AC3E}">
        <p14:creationId xmlns:p14="http://schemas.microsoft.com/office/powerpoint/2010/main" val="23985549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9BCDC-3932-7016-457D-1F95910C912A}"/>
              </a:ext>
            </a:extLst>
          </p:cNvPr>
          <p:cNvSpPr>
            <a:spLocks noGrp="1"/>
          </p:cNvSpPr>
          <p:nvPr>
            <p:ph type="title"/>
          </p:nvPr>
        </p:nvSpPr>
        <p:spPr/>
        <p:txBody>
          <a:bodyPr/>
          <a:lstStyle/>
          <a:p>
            <a:r>
              <a:rPr kumimoji="1" lang="zh-CN" altLang="en-US" dirty="0"/>
              <a:t>多模态支持 </a:t>
            </a:r>
            <a:r>
              <a:rPr kumimoji="1" lang="en-US" altLang="zh-CN" dirty="0"/>
              <a:t>–</a:t>
            </a:r>
            <a:r>
              <a:rPr kumimoji="1" lang="zh-CN" altLang="en-US" dirty="0"/>
              <a:t> 识图计算</a:t>
            </a:r>
          </a:p>
        </p:txBody>
      </p:sp>
      <p:pic>
        <p:nvPicPr>
          <p:cNvPr id="8194" name="Picture 2" descr="图片">
            <a:extLst>
              <a:ext uri="{FF2B5EF4-FFF2-40B4-BE49-F238E27FC236}">
                <a16:creationId xmlns:a16="http://schemas.microsoft.com/office/drawing/2014/main" id="{E6E6DD68-4AAB-8DBB-8FD8-ABE6F32B87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515" y="1646378"/>
            <a:ext cx="4494989" cy="32963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图片">
            <a:extLst>
              <a:ext uri="{FF2B5EF4-FFF2-40B4-BE49-F238E27FC236}">
                <a16:creationId xmlns:a16="http://schemas.microsoft.com/office/drawing/2014/main" id="{4BB1F659-A4D5-FD4A-9D31-7AE53EA01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282" y="1646378"/>
            <a:ext cx="6858000" cy="391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8936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860A-9669-0FD8-2CC1-BB337CC6798E}"/>
              </a:ext>
            </a:extLst>
          </p:cNvPr>
          <p:cNvSpPr>
            <a:spLocks noGrp="1"/>
          </p:cNvSpPr>
          <p:nvPr>
            <p:ph type="title"/>
          </p:nvPr>
        </p:nvSpPr>
        <p:spPr/>
        <p:txBody>
          <a:bodyPr/>
          <a:lstStyle/>
          <a:p>
            <a:r>
              <a:rPr kumimoji="1" lang="zh-CN" altLang="en-US" dirty="0"/>
              <a:t>多模态支持 </a:t>
            </a:r>
            <a:r>
              <a:rPr kumimoji="1" lang="en-US" altLang="zh-CN" dirty="0"/>
              <a:t>–</a:t>
            </a:r>
            <a:r>
              <a:rPr kumimoji="1" lang="zh-CN" altLang="en-US" dirty="0"/>
              <a:t> 看图推理</a:t>
            </a:r>
          </a:p>
        </p:txBody>
      </p:sp>
      <p:sp>
        <p:nvSpPr>
          <p:cNvPr id="3" name="内容占位符 2">
            <a:extLst>
              <a:ext uri="{FF2B5EF4-FFF2-40B4-BE49-F238E27FC236}">
                <a16:creationId xmlns:a16="http://schemas.microsoft.com/office/drawing/2014/main" id="{822837F8-3A1C-7D85-8535-DFEBE636C741}"/>
              </a:ext>
            </a:extLst>
          </p:cNvPr>
          <p:cNvSpPr>
            <a:spLocks noGrp="1"/>
          </p:cNvSpPr>
          <p:nvPr>
            <p:ph idx="1"/>
          </p:nvPr>
        </p:nvSpPr>
        <p:spPr>
          <a:xfrm>
            <a:off x="609602" y="1263246"/>
            <a:ext cx="10972800" cy="701479"/>
          </a:xfrm>
        </p:spPr>
        <p:txBody>
          <a:bodyPr>
            <a:normAutofit fontScale="77500" lnSpcReduction="20000"/>
          </a:bodyPr>
          <a:lstStyle/>
          <a:p>
            <a:pPr marL="0" indent="0">
              <a:buNone/>
            </a:pPr>
            <a:r>
              <a:rPr kumimoji="1" lang="zh-CN" altLang="en-US" dirty="0"/>
              <a:t>问：</a:t>
            </a:r>
            <a:r>
              <a:rPr kumimoji="1" lang="en-US" altLang="zh-CN" dirty="0"/>
              <a:t>(</a:t>
            </a:r>
            <a:r>
              <a:rPr kumimoji="1" lang="zh-CN" altLang="en-US" dirty="0"/>
              <a:t>看图）手套掉下去会怎样？</a:t>
            </a:r>
          </a:p>
          <a:p>
            <a:pPr marL="0" indent="0">
              <a:buNone/>
            </a:pPr>
            <a:r>
              <a:rPr kumimoji="1" lang="zh-CN" altLang="en-US" dirty="0"/>
              <a:t>答：它会掉到木板上，并且球会被弹飞。</a:t>
            </a:r>
          </a:p>
          <a:p>
            <a:endParaRPr kumimoji="1" lang="zh-CN" altLang="en-US" dirty="0"/>
          </a:p>
        </p:txBody>
      </p:sp>
      <p:pic>
        <p:nvPicPr>
          <p:cNvPr id="10242" name="Picture 2">
            <a:extLst>
              <a:ext uri="{FF2B5EF4-FFF2-40B4-BE49-F238E27FC236}">
                <a16:creationId xmlns:a16="http://schemas.microsoft.com/office/drawing/2014/main" id="{D2E9703E-AA79-F790-54DB-00FD3FAB2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969" y="2404076"/>
            <a:ext cx="7006603" cy="393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7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3FECA-9E57-DB48-0C97-CD8CD10FEE77}"/>
              </a:ext>
            </a:extLst>
          </p:cNvPr>
          <p:cNvSpPr>
            <a:spLocks noGrp="1"/>
          </p:cNvSpPr>
          <p:nvPr>
            <p:ph type="title"/>
          </p:nvPr>
        </p:nvSpPr>
        <p:spPr/>
        <p:txBody>
          <a:bodyPr/>
          <a:lstStyle/>
          <a:p>
            <a:r>
              <a:rPr kumimoji="1" lang="zh-CN" altLang="en-US" dirty="0"/>
              <a:t>多模态支持 </a:t>
            </a:r>
            <a:r>
              <a:rPr kumimoji="1" lang="en-US" altLang="zh-CN" dirty="0"/>
              <a:t>–</a:t>
            </a:r>
            <a:r>
              <a:rPr kumimoji="1" lang="zh-CN" altLang="en-US" dirty="0"/>
              <a:t> 看图写代码</a:t>
            </a:r>
          </a:p>
        </p:txBody>
      </p:sp>
      <p:sp>
        <p:nvSpPr>
          <p:cNvPr id="5" name="内容占位符 4">
            <a:extLst>
              <a:ext uri="{FF2B5EF4-FFF2-40B4-BE49-F238E27FC236}">
                <a16:creationId xmlns:a16="http://schemas.microsoft.com/office/drawing/2014/main" id="{3265AD26-430F-949D-2FB0-92FF0D15CD2C}"/>
              </a:ext>
            </a:extLst>
          </p:cNvPr>
          <p:cNvSpPr>
            <a:spLocks noGrp="1"/>
          </p:cNvSpPr>
          <p:nvPr>
            <p:ph idx="1"/>
          </p:nvPr>
        </p:nvSpPr>
        <p:spPr>
          <a:xfrm>
            <a:off x="609602" y="1263247"/>
            <a:ext cx="10972800" cy="960970"/>
          </a:xfrm>
        </p:spPr>
        <p:txBody>
          <a:bodyPr/>
          <a:lstStyle/>
          <a:p>
            <a:r>
              <a:rPr lang="zh-CN" altLang="en-US" dirty="0"/>
              <a:t>测试者在白纸上画下网站草稿图，上传给</a:t>
            </a:r>
            <a:r>
              <a:rPr lang="en" altLang="zh-CN" dirty="0">
                <a:latin typeface="Times New Roman" panose="02020603050405020304" pitchFamily="18" charset="0"/>
                <a:cs typeface="Times New Roman" panose="02020603050405020304" pitchFamily="18" charset="0"/>
              </a:rPr>
              <a:t>GPT-4</a:t>
            </a:r>
            <a:r>
              <a:rPr lang="zh-CN" altLang="en" dirty="0"/>
              <a:t>，</a:t>
            </a:r>
            <a:r>
              <a:rPr lang="zh-CN" altLang="en-US" dirty="0"/>
              <a:t>就可以获得网站的</a:t>
            </a:r>
            <a:r>
              <a:rPr lang="en" altLang="zh-CN" dirty="0">
                <a:latin typeface="Times New Roman" panose="02020603050405020304" pitchFamily="18" charset="0"/>
                <a:cs typeface="Times New Roman" panose="02020603050405020304" pitchFamily="18" charset="0"/>
              </a:rPr>
              <a:t>HTML</a:t>
            </a:r>
            <a:r>
              <a:rPr lang="zh-CN" altLang="en-US" dirty="0"/>
              <a:t>代码。</a:t>
            </a:r>
          </a:p>
        </p:txBody>
      </p:sp>
      <p:pic>
        <p:nvPicPr>
          <p:cNvPr id="7170" name="Picture 2" descr="图片">
            <a:extLst>
              <a:ext uri="{FF2B5EF4-FFF2-40B4-BE49-F238E27FC236}">
                <a16:creationId xmlns:a16="http://schemas.microsoft.com/office/drawing/2014/main" id="{B2789D3C-D82D-288B-E2D3-C91DD030B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694" y="2832986"/>
            <a:ext cx="4658254" cy="259540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图片">
            <a:extLst>
              <a:ext uri="{FF2B5EF4-FFF2-40B4-BE49-F238E27FC236}">
                <a16:creationId xmlns:a16="http://schemas.microsoft.com/office/drawing/2014/main" id="{00B6FB34-C3B8-76C8-6104-9B75548E9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32986"/>
            <a:ext cx="5401891" cy="259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4004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EDC6F7-C70B-7A49-E11B-9B6DF86E83FF}"/>
              </a:ext>
            </a:extLst>
          </p:cNvPr>
          <p:cNvSpPr>
            <a:spLocks noGrp="1"/>
          </p:cNvSpPr>
          <p:nvPr>
            <p:ph type="title"/>
          </p:nvPr>
        </p:nvSpPr>
        <p:spPr/>
        <p:txBody>
          <a:bodyPr/>
          <a:lstStyle/>
          <a:p>
            <a:r>
              <a:rPr kumimoji="1" lang="zh-CN" altLang="en-US" dirty="0"/>
              <a:t>逻辑性和正确性 </a:t>
            </a:r>
            <a:r>
              <a:rPr kumimoji="1" lang="en-US" altLang="zh-CN" dirty="0"/>
              <a:t>–</a:t>
            </a:r>
            <a:r>
              <a:rPr kumimoji="1" lang="zh-CN" altLang="en-US" dirty="0"/>
              <a:t> 参加考试 </a:t>
            </a:r>
          </a:p>
        </p:txBody>
      </p:sp>
      <p:pic>
        <p:nvPicPr>
          <p:cNvPr id="3074" name="Picture 2" descr="图片">
            <a:extLst>
              <a:ext uri="{FF2B5EF4-FFF2-40B4-BE49-F238E27FC236}">
                <a16:creationId xmlns:a16="http://schemas.microsoft.com/office/drawing/2014/main" id="{81E52C5A-8436-A232-6F0F-9B9DB8F32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662" y="1309816"/>
            <a:ext cx="10438677" cy="519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2763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EDC6F7-C70B-7A49-E11B-9B6DF86E83FF}"/>
              </a:ext>
            </a:extLst>
          </p:cNvPr>
          <p:cNvSpPr>
            <a:spLocks noGrp="1"/>
          </p:cNvSpPr>
          <p:nvPr>
            <p:ph type="title"/>
          </p:nvPr>
        </p:nvSpPr>
        <p:spPr/>
        <p:txBody>
          <a:bodyPr/>
          <a:lstStyle/>
          <a:p>
            <a:r>
              <a:rPr kumimoji="1" lang="zh-CN" altLang="en-US" dirty="0"/>
              <a:t>逻辑性和正确性 </a:t>
            </a:r>
            <a:r>
              <a:rPr kumimoji="1" lang="en-US" altLang="zh-CN" dirty="0"/>
              <a:t>–</a:t>
            </a:r>
            <a:r>
              <a:rPr kumimoji="1" lang="zh-CN" altLang="en-US" dirty="0"/>
              <a:t> 做奥数题</a:t>
            </a:r>
          </a:p>
        </p:txBody>
      </p:sp>
      <p:sp>
        <p:nvSpPr>
          <p:cNvPr id="3" name="内容占位符 2">
            <a:extLst>
              <a:ext uri="{FF2B5EF4-FFF2-40B4-BE49-F238E27FC236}">
                <a16:creationId xmlns:a16="http://schemas.microsoft.com/office/drawing/2014/main" id="{E9FD861A-CF07-4264-3AD5-09865F07A9D5}"/>
              </a:ext>
            </a:extLst>
          </p:cNvPr>
          <p:cNvSpPr>
            <a:spLocks noGrp="1"/>
          </p:cNvSpPr>
          <p:nvPr>
            <p:ph idx="1"/>
          </p:nvPr>
        </p:nvSpPr>
        <p:spPr>
          <a:xfrm>
            <a:off x="609600" y="1101664"/>
            <a:ext cx="10972800" cy="323166"/>
          </a:xfrm>
        </p:spPr>
        <p:txBody>
          <a:bodyPr>
            <a:normAutofit fontScale="92500" lnSpcReduction="20000"/>
          </a:bodyPr>
          <a:lstStyle/>
          <a:p>
            <a:r>
              <a:rPr kumimoji="1" lang="zh-CN" altLang="en-US" sz="1800" dirty="0"/>
              <a:t>一个挂钟敲六下要</a:t>
            </a:r>
            <a:r>
              <a:rPr kumimoji="1" lang="en-US" altLang="zh-CN" sz="1800" dirty="0"/>
              <a:t>30</a:t>
            </a:r>
            <a:r>
              <a:rPr kumimoji="1" lang="zh-CN" altLang="en-US" sz="1800" dirty="0"/>
              <a:t>秒，敲</a:t>
            </a:r>
            <a:r>
              <a:rPr kumimoji="1" lang="en-US" altLang="zh-CN" sz="1800" dirty="0"/>
              <a:t>12</a:t>
            </a:r>
            <a:r>
              <a:rPr kumimoji="1" lang="zh-CN" altLang="en-US" sz="1800" dirty="0"/>
              <a:t>下要几秒？</a:t>
            </a:r>
          </a:p>
        </p:txBody>
      </p:sp>
      <p:sp>
        <p:nvSpPr>
          <p:cNvPr id="5" name="文本框 4">
            <a:extLst>
              <a:ext uri="{FF2B5EF4-FFF2-40B4-BE49-F238E27FC236}">
                <a16:creationId xmlns:a16="http://schemas.microsoft.com/office/drawing/2014/main" id="{F2C89B8C-A95A-B2F4-AAC9-026BCE48BB26}"/>
              </a:ext>
            </a:extLst>
          </p:cNvPr>
          <p:cNvSpPr txBox="1"/>
          <p:nvPr/>
        </p:nvSpPr>
        <p:spPr>
          <a:xfrm>
            <a:off x="2644346" y="1544581"/>
            <a:ext cx="1025611" cy="646331"/>
          </a:xfrm>
          <a:prstGeom prst="rect">
            <a:avLst/>
          </a:prstGeom>
          <a:noFill/>
        </p:spPr>
        <p:txBody>
          <a:bodyPr wrap="square" rtlCol="0">
            <a:spAutoFit/>
          </a:bodyPr>
          <a:lstStyle/>
          <a:p>
            <a:pPr defTabSz="457200"/>
            <a:r>
              <a:rPr kumimoji="1" lang="en-US" altLang="zh-CN" dirty="0">
                <a:solidFill>
                  <a:prstClr val="black"/>
                </a:solidFill>
                <a:latin typeface="Arial"/>
                <a:ea typeface="楷体"/>
              </a:rPr>
              <a:t>GPT-3.5</a:t>
            </a:r>
            <a:endParaRPr kumimoji="1" lang="zh-CN" altLang="en-US" dirty="0">
              <a:solidFill>
                <a:prstClr val="black"/>
              </a:solidFill>
              <a:latin typeface="Arial"/>
              <a:ea typeface="楷体"/>
            </a:endParaRPr>
          </a:p>
        </p:txBody>
      </p:sp>
      <p:sp>
        <p:nvSpPr>
          <p:cNvPr id="6" name="文本框 5">
            <a:extLst>
              <a:ext uri="{FF2B5EF4-FFF2-40B4-BE49-F238E27FC236}">
                <a16:creationId xmlns:a16="http://schemas.microsoft.com/office/drawing/2014/main" id="{6A3A336F-87F3-F037-012D-2833F8DE7184}"/>
              </a:ext>
            </a:extLst>
          </p:cNvPr>
          <p:cNvSpPr txBox="1"/>
          <p:nvPr/>
        </p:nvSpPr>
        <p:spPr>
          <a:xfrm>
            <a:off x="8128687" y="1541227"/>
            <a:ext cx="867033" cy="369332"/>
          </a:xfrm>
          <a:prstGeom prst="rect">
            <a:avLst/>
          </a:prstGeom>
          <a:noFill/>
        </p:spPr>
        <p:txBody>
          <a:bodyPr wrap="square" rtlCol="0">
            <a:spAutoFit/>
          </a:bodyPr>
          <a:lstStyle/>
          <a:p>
            <a:pPr defTabSz="457200"/>
            <a:r>
              <a:rPr kumimoji="1" lang="en-US" altLang="zh-CN" dirty="0">
                <a:solidFill>
                  <a:prstClr val="black"/>
                </a:solidFill>
                <a:latin typeface="Arial"/>
                <a:ea typeface="楷体"/>
              </a:rPr>
              <a:t>GPT-4</a:t>
            </a:r>
            <a:endParaRPr kumimoji="1" lang="zh-CN" altLang="en-US" dirty="0">
              <a:solidFill>
                <a:prstClr val="black"/>
              </a:solidFill>
              <a:latin typeface="Arial"/>
              <a:ea typeface="楷体"/>
            </a:endParaRPr>
          </a:p>
        </p:txBody>
      </p:sp>
      <p:pic>
        <p:nvPicPr>
          <p:cNvPr id="8" name="图片 7">
            <a:extLst>
              <a:ext uri="{FF2B5EF4-FFF2-40B4-BE49-F238E27FC236}">
                <a16:creationId xmlns:a16="http://schemas.microsoft.com/office/drawing/2014/main" id="{999AFBE8-FF73-5485-B0D4-200BCB2F9C13}"/>
              </a:ext>
            </a:extLst>
          </p:cNvPr>
          <p:cNvPicPr>
            <a:picLocks noChangeAspect="1"/>
          </p:cNvPicPr>
          <p:nvPr/>
        </p:nvPicPr>
        <p:blipFill>
          <a:blip r:embed="rId2"/>
          <a:stretch>
            <a:fillRect/>
          </a:stretch>
        </p:blipFill>
        <p:spPr>
          <a:xfrm>
            <a:off x="1292003" y="1828800"/>
            <a:ext cx="3730298" cy="5029200"/>
          </a:xfrm>
          <a:prstGeom prst="rect">
            <a:avLst/>
          </a:prstGeom>
        </p:spPr>
      </p:pic>
      <p:pic>
        <p:nvPicPr>
          <p:cNvPr id="9" name="图片 8">
            <a:extLst>
              <a:ext uri="{FF2B5EF4-FFF2-40B4-BE49-F238E27FC236}">
                <a16:creationId xmlns:a16="http://schemas.microsoft.com/office/drawing/2014/main" id="{601A245A-5285-6F27-6345-484AF85D92EF}"/>
              </a:ext>
            </a:extLst>
          </p:cNvPr>
          <p:cNvPicPr>
            <a:picLocks noChangeAspect="1"/>
          </p:cNvPicPr>
          <p:nvPr/>
        </p:nvPicPr>
        <p:blipFill>
          <a:blip r:embed="rId3"/>
          <a:stretch>
            <a:fillRect/>
          </a:stretch>
        </p:blipFill>
        <p:spPr>
          <a:xfrm>
            <a:off x="6462382" y="1842048"/>
            <a:ext cx="4535261" cy="5029201"/>
          </a:xfrm>
          <a:prstGeom prst="rect">
            <a:avLst/>
          </a:prstGeom>
        </p:spPr>
      </p:pic>
    </p:spTree>
    <p:extLst>
      <p:ext uri="{BB962C8B-B14F-4D97-AF65-F5344CB8AC3E}">
        <p14:creationId xmlns:p14="http://schemas.microsoft.com/office/powerpoint/2010/main" val="4314965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1F313C-4E17-4F53-BC74-BFC23D241EF0}"/>
              </a:ext>
            </a:extLst>
          </p:cNvPr>
          <p:cNvSpPr>
            <a:spLocks noGrp="1"/>
          </p:cNvSpPr>
          <p:nvPr>
            <p:ph type="title"/>
          </p:nvPr>
        </p:nvSpPr>
        <p:spPr/>
        <p:txBody>
          <a:bodyPr/>
          <a:lstStyle/>
          <a:p>
            <a:r>
              <a:rPr lang="en-US" altLang="zh-CN" dirty="0"/>
              <a:t>GPT4 Turbo Released on 2023-11-7</a:t>
            </a:r>
            <a:endParaRPr lang="zh-CN" altLang="en-US" dirty="0"/>
          </a:p>
        </p:txBody>
      </p:sp>
      <p:sp>
        <p:nvSpPr>
          <p:cNvPr id="3" name="内容占位符 2">
            <a:extLst>
              <a:ext uri="{FF2B5EF4-FFF2-40B4-BE49-F238E27FC236}">
                <a16:creationId xmlns:a16="http://schemas.microsoft.com/office/drawing/2014/main" id="{0D11FA01-606B-43DF-A5F1-EC3878B89F5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2195F2E-D1D0-4FD4-A941-5427AA0BEEF4}"/>
              </a:ext>
            </a:extLst>
          </p:cNvPr>
          <p:cNvPicPr>
            <a:picLocks noChangeAspect="1"/>
          </p:cNvPicPr>
          <p:nvPr/>
        </p:nvPicPr>
        <p:blipFill>
          <a:blip r:embed="rId2"/>
          <a:stretch>
            <a:fillRect/>
          </a:stretch>
        </p:blipFill>
        <p:spPr>
          <a:xfrm>
            <a:off x="272750" y="913971"/>
            <a:ext cx="11646499" cy="6051861"/>
          </a:xfrm>
          <a:prstGeom prst="rect">
            <a:avLst/>
          </a:prstGeom>
        </p:spPr>
      </p:pic>
    </p:spTree>
    <p:extLst>
      <p:ext uri="{BB962C8B-B14F-4D97-AF65-F5344CB8AC3E}">
        <p14:creationId xmlns:p14="http://schemas.microsoft.com/office/powerpoint/2010/main" val="5957840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51565-84E1-4494-A79D-7D6F5CC87B2A}"/>
              </a:ext>
            </a:extLst>
          </p:cNvPr>
          <p:cNvSpPr>
            <a:spLocks noGrp="1"/>
          </p:cNvSpPr>
          <p:nvPr>
            <p:ph type="title"/>
          </p:nvPr>
        </p:nvSpPr>
        <p:spPr/>
        <p:txBody>
          <a:bodyPr/>
          <a:lstStyle/>
          <a:p>
            <a:r>
              <a:rPr lang="en-US" altLang="zh-CN" dirty="0"/>
              <a:t>Azure for AGI Models</a:t>
            </a:r>
            <a:endParaRPr lang="zh-CN" altLang="en-US" dirty="0"/>
          </a:p>
        </p:txBody>
      </p:sp>
      <p:pic>
        <p:nvPicPr>
          <p:cNvPr id="4" name="图片 3">
            <a:extLst>
              <a:ext uri="{FF2B5EF4-FFF2-40B4-BE49-F238E27FC236}">
                <a16:creationId xmlns:a16="http://schemas.microsoft.com/office/drawing/2014/main" id="{DDAB266B-268B-4543-A09F-6CF2D9B5478B}"/>
              </a:ext>
            </a:extLst>
          </p:cNvPr>
          <p:cNvPicPr>
            <a:picLocks noChangeAspect="1"/>
          </p:cNvPicPr>
          <p:nvPr/>
        </p:nvPicPr>
        <p:blipFill>
          <a:blip r:embed="rId2"/>
          <a:stretch>
            <a:fillRect/>
          </a:stretch>
        </p:blipFill>
        <p:spPr>
          <a:xfrm>
            <a:off x="1470595" y="1040158"/>
            <a:ext cx="9250809" cy="5537828"/>
          </a:xfrm>
          <a:prstGeom prst="rect">
            <a:avLst/>
          </a:prstGeom>
        </p:spPr>
      </p:pic>
    </p:spTree>
    <p:extLst>
      <p:ext uri="{BB962C8B-B14F-4D97-AF65-F5344CB8AC3E}">
        <p14:creationId xmlns:p14="http://schemas.microsoft.com/office/powerpoint/2010/main" val="31328798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01B2FD-85E6-4560-BB90-66998CD83AAA}"/>
              </a:ext>
            </a:extLst>
          </p:cNvPr>
          <p:cNvSpPr>
            <a:spLocks noGrp="1"/>
          </p:cNvSpPr>
          <p:nvPr>
            <p:ph type="title"/>
          </p:nvPr>
        </p:nvSpPr>
        <p:spPr/>
        <p:txBody>
          <a:bodyPr/>
          <a:lstStyle/>
          <a:p>
            <a:r>
              <a:rPr lang="en-US" altLang="zh-CN" dirty="0"/>
              <a:t>GPT Shops</a:t>
            </a:r>
            <a:endParaRPr lang="zh-CN" altLang="en-US" dirty="0"/>
          </a:p>
        </p:txBody>
      </p:sp>
      <p:pic>
        <p:nvPicPr>
          <p:cNvPr id="4" name="图片 3">
            <a:extLst>
              <a:ext uri="{FF2B5EF4-FFF2-40B4-BE49-F238E27FC236}">
                <a16:creationId xmlns:a16="http://schemas.microsoft.com/office/drawing/2014/main" id="{25AB1880-ECAE-4B00-AB8C-69A1B1E28900}"/>
              </a:ext>
            </a:extLst>
          </p:cNvPr>
          <p:cNvPicPr>
            <a:picLocks noChangeAspect="1"/>
          </p:cNvPicPr>
          <p:nvPr/>
        </p:nvPicPr>
        <p:blipFill>
          <a:blip r:embed="rId2"/>
          <a:stretch>
            <a:fillRect/>
          </a:stretch>
        </p:blipFill>
        <p:spPr>
          <a:xfrm>
            <a:off x="1311630" y="1090951"/>
            <a:ext cx="9568740" cy="5541220"/>
          </a:xfrm>
          <a:prstGeom prst="rect">
            <a:avLst/>
          </a:prstGeom>
        </p:spPr>
      </p:pic>
    </p:spTree>
    <p:extLst>
      <p:ext uri="{BB962C8B-B14F-4D97-AF65-F5344CB8AC3E}">
        <p14:creationId xmlns:p14="http://schemas.microsoft.com/office/powerpoint/2010/main" val="3635069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730C8F-D0CD-4AE3-A0AB-A13FC3A9D2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8676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794EB-3BDE-47B6-8835-E33A0B10C181}"/>
              </a:ext>
            </a:extLst>
          </p:cNvPr>
          <p:cNvSpPr>
            <a:spLocks noGrp="1"/>
          </p:cNvSpPr>
          <p:nvPr>
            <p:ph type="title"/>
          </p:nvPr>
        </p:nvSpPr>
        <p:spPr/>
        <p:txBody>
          <a:bodyPr/>
          <a:lstStyle/>
          <a:p>
            <a:r>
              <a:rPr lang="en-US" altLang="zh-CN" dirty="0"/>
              <a:t>Examples</a:t>
            </a:r>
            <a:endParaRPr lang="zh-CN" altLang="en-US" dirty="0"/>
          </a:p>
        </p:txBody>
      </p:sp>
      <p:sp>
        <p:nvSpPr>
          <p:cNvPr id="3" name="内容占位符 2">
            <a:extLst>
              <a:ext uri="{FF2B5EF4-FFF2-40B4-BE49-F238E27FC236}">
                <a16:creationId xmlns:a16="http://schemas.microsoft.com/office/drawing/2014/main" id="{0F1C08DB-9C1E-4211-842E-F4D4D0A826B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7005AF4-88B1-4BBA-AA60-2A2FD4D2861E}"/>
              </a:ext>
            </a:extLst>
          </p:cNvPr>
          <p:cNvPicPr>
            <a:picLocks noChangeAspect="1"/>
          </p:cNvPicPr>
          <p:nvPr/>
        </p:nvPicPr>
        <p:blipFill>
          <a:blip r:embed="rId2"/>
          <a:stretch>
            <a:fillRect/>
          </a:stretch>
        </p:blipFill>
        <p:spPr>
          <a:xfrm>
            <a:off x="930002" y="996306"/>
            <a:ext cx="10331996" cy="5396801"/>
          </a:xfrm>
          <a:prstGeom prst="rect">
            <a:avLst/>
          </a:prstGeom>
        </p:spPr>
      </p:pic>
    </p:spTree>
    <p:extLst>
      <p:ext uri="{BB962C8B-B14F-4D97-AF65-F5344CB8AC3E}">
        <p14:creationId xmlns:p14="http://schemas.microsoft.com/office/powerpoint/2010/main" val="29142068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7245C-ADE3-4E82-AF3C-78F269D1FAD3}"/>
              </a:ext>
            </a:extLst>
          </p:cNvPr>
          <p:cNvSpPr>
            <a:spLocks noGrp="1"/>
          </p:cNvSpPr>
          <p:nvPr>
            <p:ph type="title"/>
          </p:nvPr>
        </p:nvSpPr>
        <p:spPr/>
        <p:txBody>
          <a:bodyPr/>
          <a:lstStyle/>
          <a:p>
            <a:r>
              <a:rPr lang="en-US" altLang="zh-CN" dirty="0"/>
              <a:t>Examples</a:t>
            </a:r>
            <a:endParaRPr lang="zh-CN" altLang="en-US" dirty="0"/>
          </a:p>
        </p:txBody>
      </p:sp>
      <p:sp>
        <p:nvSpPr>
          <p:cNvPr id="3" name="内容占位符 2">
            <a:extLst>
              <a:ext uri="{FF2B5EF4-FFF2-40B4-BE49-F238E27FC236}">
                <a16:creationId xmlns:a16="http://schemas.microsoft.com/office/drawing/2014/main" id="{9D47CDAB-48B1-4D05-933A-D3497115457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FE72388-FA83-460E-B0D7-221BDD82D45F}"/>
              </a:ext>
            </a:extLst>
          </p:cNvPr>
          <p:cNvPicPr>
            <a:picLocks noChangeAspect="1"/>
          </p:cNvPicPr>
          <p:nvPr/>
        </p:nvPicPr>
        <p:blipFill>
          <a:blip r:embed="rId2"/>
          <a:stretch>
            <a:fillRect/>
          </a:stretch>
        </p:blipFill>
        <p:spPr>
          <a:xfrm>
            <a:off x="508752" y="1029126"/>
            <a:ext cx="11174495" cy="5618254"/>
          </a:xfrm>
          <a:prstGeom prst="rect">
            <a:avLst/>
          </a:prstGeom>
        </p:spPr>
      </p:pic>
    </p:spTree>
    <p:extLst>
      <p:ext uri="{BB962C8B-B14F-4D97-AF65-F5344CB8AC3E}">
        <p14:creationId xmlns:p14="http://schemas.microsoft.com/office/powerpoint/2010/main" val="29566931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normAutofit/>
          </a:bodyPr>
          <a:lstStyle/>
          <a:p>
            <a:r>
              <a:rPr lang="en-US" altLang="zh-CN" sz="3000" dirty="0" err="1">
                <a:latin typeface="Times New Roman" panose="02020603050405020304" pitchFamily="18" charset="0"/>
                <a:cs typeface="Times New Roman" panose="02020603050405020304" pitchFamily="18" charset="0"/>
              </a:rPr>
              <a:t>ChatGPT</a:t>
            </a:r>
            <a:r>
              <a:rPr lang="zh-CN" altLang="en-US" sz="3000" dirty="0">
                <a:latin typeface="+mj-ea"/>
                <a:ea typeface="+mj-ea"/>
                <a:cs typeface="Times New Roman" panose="02020603050405020304" pitchFamily="18" charset="0"/>
              </a:rPr>
              <a:t>的挑战与机遇</a:t>
            </a:r>
          </a:p>
        </p:txBody>
      </p:sp>
      <p:sp>
        <p:nvSpPr>
          <p:cNvPr id="3" name="内容占位符 2">
            <a:extLst>
              <a:ext uri="{FF2B5EF4-FFF2-40B4-BE49-F238E27FC236}">
                <a16:creationId xmlns:a16="http://schemas.microsoft.com/office/drawing/2014/main" id="{0C1F80F6-D9B4-5118-B35C-D0A49F247A62}"/>
              </a:ext>
            </a:extLst>
          </p:cNvPr>
          <p:cNvSpPr>
            <a:spLocks noGrp="1"/>
          </p:cNvSpPr>
          <p:nvPr>
            <p:ph idx="1"/>
          </p:nvPr>
        </p:nvSpPr>
        <p:spPr/>
        <p:txBody>
          <a:bodyPr>
            <a:normAutofit/>
          </a:bodyPr>
          <a:lstStyle/>
          <a:p>
            <a:r>
              <a:rPr lang="zh-CN" altLang="en-US" dirty="0"/>
              <a:t>人类历史上很少出现过的复杂系统</a:t>
            </a:r>
            <a:endParaRPr lang="en-US" altLang="zh-CN" dirty="0"/>
          </a:p>
          <a:p>
            <a:endParaRPr lang="en-US" altLang="zh-CN" dirty="0"/>
          </a:p>
          <a:p>
            <a:r>
              <a:rPr lang="en-US" altLang="zh-CN" dirty="0" err="1"/>
              <a:t>OpenAI</a:t>
            </a:r>
            <a:r>
              <a:rPr lang="en-US" altLang="zh-CN" dirty="0"/>
              <a:t> -&gt; </a:t>
            </a:r>
            <a:r>
              <a:rPr lang="en-US" altLang="zh-CN" dirty="0" err="1"/>
              <a:t>CloseAI</a:t>
            </a:r>
            <a:endParaRPr lang="en-US" altLang="zh-CN" dirty="0"/>
          </a:p>
          <a:p>
            <a:endParaRPr lang="en-US" altLang="zh-CN" dirty="0"/>
          </a:p>
          <a:p>
            <a:r>
              <a:rPr lang="zh-CN" altLang="en-US" dirty="0"/>
              <a:t>拥抱新机遇，</a:t>
            </a:r>
            <a:r>
              <a:rPr lang="en-US" altLang="zh-CN" dirty="0"/>
              <a:t>know-how</a:t>
            </a:r>
            <a:r>
              <a:rPr lang="zh-CN" altLang="en-US" dirty="0"/>
              <a:t>很重要</a:t>
            </a:r>
            <a:endParaRPr lang="en-US" altLang="zh-CN" dirty="0"/>
          </a:p>
          <a:p>
            <a:endParaRPr lang="en-US" altLang="zh-CN" dirty="0"/>
          </a:p>
          <a:p>
            <a:r>
              <a:rPr lang="zh-CN" altLang="en-US" dirty="0"/>
              <a:t>基于它开发会是新的增长点</a:t>
            </a:r>
          </a:p>
        </p:txBody>
      </p:sp>
    </p:spTree>
    <p:extLst>
      <p:ext uri="{BB962C8B-B14F-4D97-AF65-F5344CB8AC3E}">
        <p14:creationId xmlns:p14="http://schemas.microsoft.com/office/powerpoint/2010/main" val="361923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43467" y="321734"/>
            <a:ext cx="10905066" cy="1135737"/>
          </a:xfrm>
        </p:spPr>
        <p:txBody>
          <a:bodyPr>
            <a:normAutofit/>
          </a:bodyPr>
          <a:lstStyle/>
          <a:p>
            <a:pPr eaLnBrk="1" hangingPunct="1">
              <a:defRPr/>
            </a:pPr>
            <a:r>
              <a:rPr lang="zh-CN" altLang="en-US" sz="3600"/>
              <a:t>参考书目</a:t>
            </a:r>
          </a:p>
        </p:txBody>
      </p:sp>
      <p:sp>
        <p:nvSpPr>
          <p:cNvPr id="93188" name="Rectangle 3"/>
          <p:cNvSpPr>
            <a:spLocks noGrp="1" noChangeArrowheads="1"/>
          </p:cNvSpPr>
          <p:nvPr>
            <p:ph idx="1"/>
          </p:nvPr>
        </p:nvSpPr>
        <p:spPr>
          <a:xfrm>
            <a:off x="643467" y="1782981"/>
            <a:ext cx="10905066" cy="4393982"/>
          </a:xfrm>
        </p:spPr>
        <p:txBody>
          <a:bodyPr>
            <a:normAutofit/>
          </a:bodyPr>
          <a:lstStyle/>
          <a:p>
            <a:pPr algn="l"/>
            <a:r>
              <a:rPr lang="en-US" altLang="zh-CN" sz="2000" dirty="0">
                <a:hlinkClick r:id="rId2"/>
              </a:rPr>
              <a:t>https://www.bilibili.com/video/BV1Wv411h7kN?p=23</a:t>
            </a:r>
            <a:endParaRPr lang="en-US" altLang="zh-CN" sz="2000" dirty="0"/>
          </a:p>
          <a:p>
            <a:pPr algn="l"/>
            <a:r>
              <a:rPr lang="zh-CN" altLang="en-US" sz="2000" dirty="0"/>
              <a:t>王东、利节和许莎，人工智能，清华大学出版社</a:t>
            </a:r>
            <a:endParaRPr lang="en-US" altLang="zh-CN" sz="2000" dirty="0"/>
          </a:p>
          <a:p>
            <a:pPr eaLnBrk="1" hangingPunct="1"/>
            <a:r>
              <a:rPr lang="zh-CN" altLang="en-US" sz="2000" dirty="0"/>
              <a:t>吴飞，人工智能导论：模型与算法，高等教育出版社</a:t>
            </a:r>
            <a:endParaRPr lang="en-US" altLang="zh-CN" sz="2000" dirty="0"/>
          </a:p>
          <a:p>
            <a:r>
              <a:rPr lang="en-US" altLang="zh-CN" sz="2000" dirty="0">
                <a:hlinkClick r:id="" action="ppaction://noaction"/>
              </a:rPr>
              <a:t>https://colah.github.io/posts/2015-08-Understanding-LSTMs/</a:t>
            </a:r>
          </a:p>
          <a:p>
            <a:r>
              <a:rPr lang="en-US" altLang="zh-CN" sz="2000" dirty="0">
                <a:hlinkClick r:id="" action="ppaction://noaction"/>
              </a:rPr>
              <a:t>https://medium.com/inside-machine-learning/what-is-a-transformer-d07dd1fbec04</a:t>
            </a:r>
            <a:endParaRPr lang="en-US" altLang="zh-CN" sz="2000" dirty="0"/>
          </a:p>
          <a:p>
            <a:r>
              <a:rPr lang="en-US" altLang="zh-CN" sz="2000" dirty="0">
                <a:hlinkClick r:id="rId3"/>
              </a:rPr>
              <a:t>http://jalammar.github.io/illustrated-transformer/</a:t>
            </a:r>
            <a:endParaRPr lang="en-US" altLang="zh-CN" sz="2000" dirty="0"/>
          </a:p>
          <a:p>
            <a:endParaRPr lang="en-US" altLang="zh-CN" sz="2000" dirty="0"/>
          </a:p>
        </p:txBody>
      </p:sp>
      <p:sp>
        <p:nvSpPr>
          <p:cNvPr id="93186" name="灯片编号占位符 5"/>
          <p:cNvSpPr>
            <a:spLocks noGrp="1"/>
          </p:cNvSpPr>
          <p:nvPr>
            <p:ph type="sldNum" sz="quarter" idx="12"/>
          </p:nvPr>
        </p:nvSpPr>
        <p:spPr>
          <a:xfrm>
            <a:off x="8805333" y="6356350"/>
            <a:ext cx="2743200" cy="365125"/>
          </a:xfrm>
        </p:spPr>
        <p:txBody>
          <a:bodyPr>
            <a:normAutofit/>
          </a:bodyPr>
          <a:lstStyle/>
          <a:p>
            <a:pPr>
              <a:spcAft>
                <a:spcPts val="600"/>
              </a:spcAft>
            </a:pPr>
            <a:fld id="{FEAF9F01-5A7A-44BE-8F85-32FBB822075E}" type="slidenum">
              <a:rPr lang="en-US" altLang="zh-CN" smtClean="0"/>
              <a:pPr>
                <a:spcAft>
                  <a:spcPts val="600"/>
                </a:spcAft>
              </a:pPr>
              <a:t>133</a:t>
            </a:fld>
            <a:endParaRPr lang="en-US" altLang="zh-CN"/>
          </a:p>
        </p:txBody>
      </p:sp>
    </p:spTree>
    <p:extLst>
      <p:ext uri="{BB962C8B-B14F-4D97-AF65-F5344CB8AC3E}">
        <p14:creationId xmlns:p14="http://schemas.microsoft.com/office/powerpoint/2010/main" val="15589825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A8B90A5-56C8-4350-B264-6125FB822D7F}"/>
              </a:ext>
            </a:extLst>
          </p:cNvPr>
          <p:cNvSpPr>
            <a:spLocks noGrp="1"/>
          </p:cNvSpPr>
          <p:nvPr>
            <p:ph type="ctrTitle"/>
          </p:nvPr>
        </p:nvSpPr>
        <p:spPr/>
        <p:txBody>
          <a:bodyPr/>
          <a:lstStyle/>
          <a:p>
            <a:r>
              <a:rPr lang="zh-CN" altLang="en-US" dirty="0"/>
              <a:t>谢谢！</a:t>
            </a:r>
          </a:p>
        </p:txBody>
      </p:sp>
    </p:spTree>
    <p:extLst>
      <p:ext uri="{BB962C8B-B14F-4D97-AF65-F5344CB8AC3E}">
        <p14:creationId xmlns:p14="http://schemas.microsoft.com/office/powerpoint/2010/main" val="3840237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DFEA6D-4883-4984-A279-670C8FB7F0E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1167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A5ECC9-C5F2-4BDD-910A-2A60E9FA06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8133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611BF9-2E7B-45F0-A1F6-F1F9E3A877E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0170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AB4B17E-6016-4C48-A02D-DB5A6D3C63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8202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DED89F-B22A-41DB-8CDE-B6C103D2CBB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78172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05FE14D-C909-49F9-BE62-AFCFF90D3B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5058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70CA8-5938-44D4-8BFD-8511BF5C4B18}"/>
              </a:ext>
            </a:extLst>
          </p:cNvPr>
          <p:cNvSpPr>
            <a:spLocks noGrp="1"/>
          </p:cNvSpPr>
          <p:nvPr>
            <p:ph type="title"/>
          </p:nvPr>
        </p:nvSpPr>
        <p:spPr/>
        <p:txBody>
          <a:bodyPr/>
          <a:lstStyle/>
          <a:p>
            <a:r>
              <a:rPr lang="zh-CN" altLang="en-US" dirty="0"/>
              <a:t>人工智能与语言</a:t>
            </a:r>
          </a:p>
        </p:txBody>
      </p:sp>
      <p:sp>
        <p:nvSpPr>
          <p:cNvPr id="3" name="内容占位符 2">
            <a:extLst>
              <a:ext uri="{FF2B5EF4-FFF2-40B4-BE49-F238E27FC236}">
                <a16:creationId xmlns:a16="http://schemas.microsoft.com/office/drawing/2014/main" id="{2AB703DC-735B-4203-BC1B-C0FD7C6EF46C}"/>
              </a:ext>
            </a:extLst>
          </p:cNvPr>
          <p:cNvSpPr>
            <a:spLocks noGrp="1"/>
          </p:cNvSpPr>
          <p:nvPr>
            <p:ph idx="1"/>
          </p:nvPr>
        </p:nvSpPr>
        <p:spPr/>
        <p:txBody>
          <a:bodyPr/>
          <a:lstStyle/>
          <a:p>
            <a:r>
              <a:rPr lang="zh-CN" altLang="en-US" dirty="0">
                <a:solidFill>
                  <a:schemeClr val="bg1">
                    <a:lumMod val="75000"/>
                  </a:schemeClr>
                </a:solidFill>
              </a:rPr>
              <a:t>语言模型概述</a:t>
            </a:r>
            <a:endParaRPr lang="en-US" altLang="zh-CN" dirty="0">
              <a:solidFill>
                <a:schemeClr val="bg1">
                  <a:lumMod val="75000"/>
                </a:schemeClr>
              </a:solidFill>
            </a:endParaRPr>
          </a:p>
          <a:p>
            <a:r>
              <a:rPr lang="zh-CN" altLang="en-US" dirty="0">
                <a:solidFill>
                  <a:schemeClr val="bg1">
                    <a:lumMod val="75000"/>
                  </a:schemeClr>
                </a:solidFill>
              </a:rPr>
              <a:t>词向量表示</a:t>
            </a:r>
            <a:endParaRPr lang="en-US" altLang="zh-CN" dirty="0">
              <a:solidFill>
                <a:schemeClr val="bg1">
                  <a:lumMod val="75000"/>
                </a:schemeClr>
              </a:solidFill>
            </a:endParaRPr>
          </a:p>
          <a:p>
            <a:r>
              <a:rPr lang="zh-CN" altLang="en-US" dirty="0">
                <a:solidFill>
                  <a:schemeClr val="bg1">
                    <a:lumMod val="75000"/>
                  </a:schemeClr>
                </a:solidFill>
              </a:rPr>
              <a:t>递归神经网络</a:t>
            </a:r>
            <a:endParaRPr lang="en-US" altLang="zh-CN" dirty="0">
              <a:solidFill>
                <a:schemeClr val="bg1">
                  <a:lumMod val="75000"/>
                </a:schemeClr>
              </a:solidFill>
            </a:endParaRPr>
          </a:p>
          <a:p>
            <a:r>
              <a:rPr lang="zh-CN" altLang="en-US" dirty="0"/>
              <a:t>条件语言模型</a:t>
            </a:r>
            <a:endParaRPr lang="en-US" altLang="zh-CN" dirty="0"/>
          </a:p>
          <a:p>
            <a:r>
              <a:rPr lang="zh-CN" altLang="en-US" dirty="0"/>
              <a:t>预训练模型</a:t>
            </a:r>
            <a:endParaRPr lang="en-US" altLang="zh-CN" dirty="0"/>
          </a:p>
          <a:p>
            <a:r>
              <a:rPr lang="zh-CN" altLang="en-US" dirty="0"/>
              <a:t>对齐的大语言模型</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27493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EAF583F-9965-4326-AD9C-AF4A45BE02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5351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33FA61-87D9-4B7D-8568-12EA01BF5F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9466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C315EF-3489-4601-A803-8AE6DEC236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012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736BA0-4A53-492B-976D-88F9165AF3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46903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866998-D9A7-4077-B7DC-532DE45063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19754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9807ECC-619D-4D1F-AF1A-AB92DD469F1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86295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26297F-85EA-46A0-A6C5-E72679CA2C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0016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F966BC-D3F8-4005-94AE-20EB7F413D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20219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98D162-BE2D-4CDF-A5F1-DD03CE5C24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1306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08FA413-884A-49F2-A960-456F9AEEA4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024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A36DB8-A976-446D-BBCA-F61813FC5A9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0447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7E3922C-E38D-4F30-907F-D3BDA28371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2968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1203F5-7BE5-4AA6-B715-D74D3934CA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3049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0EDBCA-5DF9-4F29-9BDD-959E561C08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0863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5EBC3C-D774-47B7-8DFC-223C81CA43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256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79BD1D7-30B8-49AF-860D-799C6BC229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3178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C4CB01-F074-48CA-A79C-D0FC6FAE466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6985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9D08D02-0C57-4001-B130-B2F8F18426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2536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A180F2-E686-4F91-8235-0CE4D25D33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869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61718F-C64B-46E0-A14A-785F76B0BB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1023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8F6DB4F-4371-4D2F-B2BA-F45FE6908D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109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A088F0-586C-4138-AA17-986849113A9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7209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78AFF0-BB5E-4FBF-8E16-4E4B9D128C4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82532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C2FA61-BE04-450C-9588-56BA206A60C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637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DAA4B6-A018-4D66-8E41-BDEDD6399E0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7267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8288FEC-290C-4A3F-851D-8B225F13668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73907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B303D90-71A3-487F-907D-2AB979A3F2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4251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D8F4EC-A353-4327-8A96-B60CDCDC143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73450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07D35A-B27D-4C59-8361-30CF43F1758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85239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A49AE7-932C-49E7-8FF4-6DCBFE6798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2038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D85A4A-B837-42DC-940C-E6FBA4C8CB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3016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66E1FB-413B-47D9-8DBE-3BD2A6AEE32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9545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F9C1C13-85A3-402F-B2B6-84FA4400B6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5179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B4E588-8A29-4FF9-AFE9-5FF2A63C781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05155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82A0A0-13C4-4951-98E1-21D1C6445D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7162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85F43E-E174-4983-8B56-098EAEF05C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945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04907E-7E25-4FA2-A8F7-5D32A556FDD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5146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21E8EF-2AF1-4D83-934A-2CA2C3BD82F6}"/>
              </a:ext>
            </a:extLst>
          </p:cNvPr>
          <p:cNvPicPr>
            <a:picLocks noChangeAspect="1"/>
          </p:cNvPicPr>
          <p:nvPr/>
        </p:nvPicPr>
        <p:blipFill>
          <a:blip r:embed="rId2"/>
          <a:stretch>
            <a:fillRect/>
          </a:stretch>
        </p:blipFill>
        <p:spPr>
          <a:xfrm>
            <a:off x="0" y="20320"/>
            <a:ext cx="12192000" cy="6858000"/>
          </a:xfrm>
          <a:prstGeom prst="rect">
            <a:avLst/>
          </a:prstGeom>
        </p:spPr>
      </p:pic>
    </p:spTree>
    <p:extLst>
      <p:ext uri="{BB962C8B-B14F-4D97-AF65-F5344CB8AC3E}">
        <p14:creationId xmlns:p14="http://schemas.microsoft.com/office/powerpoint/2010/main" val="145530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FF454DC-E563-4051-87CE-320D00F78A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4909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2CE4A36-E1BD-4A0A-A33C-802BFE9CA9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4396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BABB6D8-2A24-48A9-9BA1-6E8BBDD88D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8487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9A1F5C-C25F-48A0-A67D-F3686C6351C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8866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46C7D1-E786-4223-BEE5-CF3D235D4A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246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49B4E1-B10C-4915-85B7-9B9D784968D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0075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E9536A-1925-4B36-9430-6863A5A2F3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97983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A5DF7B-56B1-427C-ACBD-8059AAEA5C7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58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D213FA-A225-4B95-957B-266DD69321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7046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8031D3-2AC5-4840-BF0E-F186FBB6ED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48743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0347CD-1515-4F95-BB6A-76672C91D8F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1749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8B91AD-7969-4196-B03C-B7E63F8DA26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5684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ABFBEB-F57B-4BE1-80EB-BA780CDF44F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0938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962BA2-4729-47A4-804B-8868A01E94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94527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97FF27-55C5-4518-BEF7-3082F72596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81042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678CFAA-AAC0-433F-9D11-7816706161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5012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AE666D-3F47-4091-A40E-DB97F4CCB5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6178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D70AF5-10AD-4664-A4B5-CCCBAF6AB5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0775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0EA21B-ADAA-4427-B0F2-3FC55BAC77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331025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91D6A89-50D1-4ACD-95B4-8C083DA4F8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7819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262984-663B-4B3B-948E-44AB7CEF88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6344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70CA8-5938-44D4-8BFD-8511BF5C4B18}"/>
              </a:ext>
            </a:extLst>
          </p:cNvPr>
          <p:cNvSpPr>
            <a:spLocks noGrp="1"/>
          </p:cNvSpPr>
          <p:nvPr>
            <p:ph type="title"/>
          </p:nvPr>
        </p:nvSpPr>
        <p:spPr/>
        <p:txBody>
          <a:bodyPr/>
          <a:lstStyle/>
          <a:p>
            <a:r>
              <a:rPr lang="zh-CN" altLang="en-US" dirty="0"/>
              <a:t>人工智能与语言</a:t>
            </a:r>
          </a:p>
        </p:txBody>
      </p:sp>
      <p:sp>
        <p:nvSpPr>
          <p:cNvPr id="3" name="内容占位符 2">
            <a:extLst>
              <a:ext uri="{FF2B5EF4-FFF2-40B4-BE49-F238E27FC236}">
                <a16:creationId xmlns:a16="http://schemas.microsoft.com/office/drawing/2014/main" id="{2AB703DC-735B-4203-BC1B-C0FD7C6EF46C}"/>
              </a:ext>
            </a:extLst>
          </p:cNvPr>
          <p:cNvSpPr>
            <a:spLocks noGrp="1"/>
          </p:cNvSpPr>
          <p:nvPr>
            <p:ph idx="1"/>
          </p:nvPr>
        </p:nvSpPr>
        <p:spPr/>
        <p:txBody>
          <a:bodyPr/>
          <a:lstStyle/>
          <a:p>
            <a:r>
              <a:rPr lang="zh-CN" altLang="en-US" dirty="0">
                <a:solidFill>
                  <a:schemeClr val="bg1">
                    <a:lumMod val="75000"/>
                  </a:schemeClr>
                </a:solidFill>
              </a:rPr>
              <a:t>语言模型概述</a:t>
            </a:r>
            <a:endParaRPr lang="en-US" altLang="zh-CN" dirty="0">
              <a:solidFill>
                <a:schemeClr val="bg1">
                  <a:lumMod val="75000"/>
                </a:schemeClr>
              </a:solidFill>
            </a:endParaRPr>
          </a:p>
          <a:p>
            <a:r>
              <a:rPr lang="zh-CN" altLang="en-US" dirty="0">
                <a:solidFill>
                  <a:schemeClr val="bg1">
                    <a:lumMod val="75000"/>
                  </a:schemeClr>
                </a:solidFill>
              </a:rPr>
              <a:t>词向量表示</a:t>
            </a:r>
            <a:endParaRPr lang="en-US" altLang="zh-CN" dirty="0">
              <a:solidFill>
                <a:schemeClr val="bg1">
                  <a:lumMod val="75000"/>
                </a:schemeClr>
              </a:solidFill>
            </a:endParaRPr>
          </a:p>
          <a:p>
            <a:r>
              <a:rPr lang="zh-CN" altLang="en-US" dirty="0">
                <a:solidFill>
                  <a:schemeClr val="bg1">
                    <a:lumMod val="75000"/>
                  </a:schemeClr>
                </a:solidFill>
              </a:rPr>
              <a:t>递归神经网络</a:t>
            </a:r>
            <a:endParaRPr lang="en-US" altLang="zh-CN" dirty="0">
              <a:solidFill>
                <a:schemeClr val="bg1">
                  <a:lumMod val="75000"/>
                </a:schemeClr>
              </a:solidFill>
            </a:endParaRPr>
          </a:p>
          <a:p>
            <a:r>
              <a:rPr lang="zh-CN" altLang="en-US" dirty="0">
                <a:solidFill>
                  <a:schemeClr val="bg1">
                    <a:lumMod val="75000"/>
                  </a:schemeClr>
                </a:solidFill>
              </a:rPr>
              <a:t>条件语言模型</a:t>
            </a:r>
            <a:endParaRPr lang="en-US" altLang="zh-CN" dirty="0">
              <a:solidFill>
                <a:schemeClr val="bg1">
                  <a:lumMod val="75000"/>
                </a:schemeClr>
              </a:solidFill>
            </a:endParaRPr>
          </a:p>
          <a:p>
            <a:r>
              <a:rPr lang="zh-CN" altLang="en-US" dirty="0"/>
              <a:t>预训练模型</a:t>
            </a:r>
            <a:endParaRPr lang="en-US" altLang="zh-CN" dirty="0"/>
          </a:p>
          <a:p>
            <a:r>
              <a:rPr lang="zh-CN" altLang="en-US" dirty="0"/>
              <a:t>对齐的大语言模型</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591925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75</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zh-CN" altLang="en-US" sz="2400" b="1" dirty="0">
                <a:latin typeface="Times New Roman" panose="02020603050405020304" pitchFamily="18" charset="0"/>
                <a:cs typeface="Times New Roman" panose="02020603050405020304" pitchFamily="18" charset="0"/>
              </a:rPr>
              <a:t>预训练模型</a:t>
            </a:r>
            <a:endParaRPr lang="en-US" altLang="zh-CN" sz="24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18444" y="1541980"/>
            <a:ext cx="10563225" cy="4333875"/>
          </a:xfrm>
          <a:prstGeom prst="rect">
            <a:avLst/>
          </a:prstGeom>
        </p:spPr>
      </p:pic>
    </p:spTree>
    <p:extLst>
      <p:ext uri="{BB962C8B-B14F-4D97-AF65-F5344CB8AC3E}">
        <p14:creationId xmlns:p14="http://schemas.microsoft.com/office/powerpoint/2010/main" val="17666100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76</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The BERT Model</a:t>
            </a:r>
          </a:p>
        </p:txBody>
      </p:sp>
      <p:pic>
        <p:nvPicPr>
          <p:cNvPr id="2" name="图片 1"/>
          <p:cNvPicPr>
            <a:picLocks noChangeAspect="1"/>
          </p:cNvPicPr>
          <p:nvPr/>
        </p:nvPicPr>
        <p:blipFill>
          <a:blip r:embed="rId3"/>
          <a:stretch>
            <a:fillRect/>
          </a:stretch>
        </p:blipFill>
        <p:spPr>
          <a:xfrm>
            <a:off x="345972" y="2856174"/>
            <a:ext cx="11131377" cy="3500177"/>
          </a:xfrm>
          <a:prstGeom prst="rect">
            <a:avLst/>
          </a:prstGeom>
        </p:spPr>
      </p:pic>
      <p:sp>
        <p:nvSpPr>
          <p:cNvPr id="12" name="文本框 11"/>
          <p:cNvSpPr txBox="1"/>
          <p:nvPr/>
        </p:nvSpPr>
        <p:spPr>
          <a:xfrm>
            <a:off x="904874" y="1357238"/>
            <a:ext cx="6010275" cy="400110"/>
          </a:xfrm>
          <a:prstGeom prst="rect">
            <a:avLst/>
          </a:prstGeom>
          <a:noFill/>
        </p:spPr>
        <p:txBody>
          <a:bodyPr wrap="square" rtlCol="0">
            <a:spAutoFit/>
          </a:bodyPr>
          <a:lstStyle/>
          <a:p>
            <a:pPr marL="342900" indent="-342900">
              <a:buAutoNum type="arabicParenR"/>
            </a:pPr>
            <a:r>
              <a:rPr lang="en-US" altLang="zh-CN" sz="2000" dirty="0">
                <a:latin typeface="Times New Roman" panose="02020603050405020304" pitchFamily="18" charset="0"/>
                <a:cs typeface="Times New Roman" panose="02020603050405020304" pitchFamily="18" charset="0"/>
              </a:rPr>
              <a:t>Token Embeddings</a:t>
            </a:r>
            <a:endParaRPr lang="zh-CN" altLang="en-US" sz="20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904872" y="1723525"/>
            <a:ext cx="6010275"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2)  Segment Embeddings</a:t>
            </a:r>
            <a:endParaRPr lang="zh-CN" altLang="en-US" sz="2000"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04873" y="2089777"/>
            <a:ext cx="6010275"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3)  Position Embeddings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3195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77</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The BERT Model</a:t>
            </a:r>
          </a:p>
        </p:txBody>
      </p:sp>
      <p:pic>
        <p:nvPicPr>
          <p:cNvPr id="2" name="图片 1"/>
          <p:cNvPicPr>
            <a:picLocks noChangeAspect="1"/>
          </p:cNvPicPr>
          <p:nvPr/>
        </p:nvPicPr>
        <p:blipFill>
          <a:blip r:embed="rId3"/>
          <a:stretch>
            <a:fillRect/>
          </a:stretch>
        </p:blipFill>
        <p:spPr>
          <a:xfrm>
            <a:off x="2063750" y="2302698"/>
            <a:ext cx="8096250" cy="4418779"/>
          </a:xfrm>
          <a:prstGeom prst="rect">
            <a:avLst/>
          </a:prstGeom>
        </p:spPr>
      </p:pic>
      <p:sp>
        <p:nvSpPr>
          <p:cNvPr id="3" name="文本框 2"/>
          <p:cNvSpPr txBox="1"/>
          <p:nvPr/>
        </p:nvSpPr>
        <p:spPr>
          <a:xfrm>
            <a:off x="904874" y="1357238"/>
            <a:ext cx="6010275" cy="707886"/>
          </a:xfrm>
          <a:prstGeom prst="rect">
            <a:avLst/>
          </a:prstGeom>
          <a:noFill/>
        </p:spPr>
        <p:txBody>
          <a:bodyPr wrap="square" rtlCol="0">
            <a:spAutoFit/>
          </a:bodyPr>
          <a:lstStyle/>
          <a:p>
            <a:pPr marL="342900" indent="-342900">
              <a:buAutoNum type="arabicParenR"/>
            </a:pPr>
            <a:r>
              <a:rPr lang="en-US" altLang="zh-CN" sz="2000" dirty="0">
                <a:latin typeface="Times New Roman" panose="02020603050405020304" pitchFamily="18" charset="0"/>
                <a:cs typeface="Times New Roman" panose="02020603050405020304" pitchFamily="18" charset="0"/>
              </a:rPr>
              <a:t>Pre-training: unlabeled data</a:t>
            </a:r>
          </a:p>
          <a:p>
            <a:pPr marL="342900" indent="-342900">
              <a:buAutoNum type="arabicParenR"/>
            </a:pPr>
            <a:r>
              <a:rPr lang="en-US" altLang="zh-CN" sz="2000" dirty="0">
                <a:latin typeface="Times New Roman" panose="02020603050405020304" pitchFamily="18" charset="0"/>
                <a:cs typeface="Times New Roman" panose="02020603050405020304" pitchFamily="18" charset="0"/>
              </a:rPr>
              <a:t>Fine-tuning: labeled data</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7141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78</a:t>
            </a:fld>
            <a:endParaRPr lang="zh-CN" altLang="en-US"/>
          </a:p>
        </p:txBody>
      </p:sp>
      <p:sp>
        <p:nvSpPr>
          <p:cNvPr id="8" name="文本框 7"/>
          <p:cNvSpPr txBox="1"/>
          <p:nvPr/>
        </p:nvSpPr>
        <p:spPr>
          <a:xfrm>
            <a:off x="503405" y="658000"/>
            <a:ext cx="418989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Pre-trained &amp; Fine-tune</a:t>
            </a:r>
          </a:p>
        </p:txBody>
      </p:sp>
      <p:sp>
        <p:nvSpPr>
          <p:cNvPr id="13" name="文本框 12"/>
          <p:cNvSpPr txBox="1"/>
          <p:nvPr/>
        </p:nvSpPr>
        <p:spPr>
          <a:xfrm>
            <a:off x="761403" y="1538236"/>
            <a:ext cx="408704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1) Task #1: Masked LM</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049695" y="1909042"/>
            <a:ext cx="7287208" cy="2554545"/>
          </a:xfrm>
          <a:prstGeom prst="rect">
            <a:avLst/>
          </a:prstGeom>
          <a:noFill/>
        </p:spPr>
        <p:txBody>
          <a:bodyPr wrap="square" rtlCol="0">
            <a:spAutoFit/>
          </a:bodyPr>
          <a:lstStyle/>
          <a:p>
            <a:pPr marL="342900" indent="-342900">
              <a:buFontTx/>
              <a:buChar char="-"/>
            </a:pPr>
            <a:r>
              <a:rPr lang="en-US" altLang="zh-CN" sz="2000" dirty="0">
                <a:latin typeface="Times New Roman" panose="02020603050405020304" pitchFamily="18" charset="0"/>
                <a:cs typeface="Times New Roman" panose="02020603050405020304" pitchFamily="18" charset="0"/>
              </a:rPr>
              <a:t>left-to-right &amp; right-to-left =&gt; to use </a:t>
            </a:r>
            <a:r>
              <a:rPr lang="en-US" altLang="zh-CN" sz="2000" b="1" dirty="0">
                <a:latin typeface="Times New Roman" panose="02020603050405020304" pitchFamily="18" charset="0"/>
                <a:cs typeface="Times New Roman" panose="02020603050405020304" pitchFamily="18" charset="0"/>
              </a:rPr>
              <a:t>bidirectional</a:t>
            </a:r>
            <a:r>
              <a:rPr lang="en-US" altLang="zh-CN" sz="2000" dirty="0">
                <a:latin typeface="Times New Roman" panose="02020603050405020304" pitchFamily="18" charset="0"/>
                <a:cs typeface="Times New Roman" panose="02020603050405020304" pitchFamily="18" charset="0"/>
              </a:rPr>
              <a:t> information</a:t>
            </a:r>
          </a:p>
          <a:p>
            <a:pPr marL="342900" indent="-342900">
              <a:buFontTx/>
              <a:buChar char="-"/>
            </a:pPr>
            <a:r>
              <a:rPr lang="en-US" altLang="zh-CN" sz="2000" dirty="0">
                <a:latin typeface="Times New Roman" panose="02020603050405020304" pitchFamily="18" charset="0"/>
                <a:cs typeface="Times New Roman" panose="02020603050405020304" pitchFamily="18" charset="0"/>
              </a:rPr>
              <a:t>MLM: Cloze =&gt; 15% to be masked</a:t>
            </a:r>
          </a:p>
          <a:p>
            <a:pPr marL="457200" indent="-457200">
              <a:buAutoNum type="arabicParenBoth"/>
            </a:pPr>
            <a:r>
              <a:rPr lang="en-US" altLang="zh-CN" sz="2000" dirty="0">
                <a:latin typeface="Times New Roman" panose="02020603050405020304" pitchFamily="18" charset="0"/>
                <a:cs typeface="Times New Roman" panose="02020603050405020304" pitchFamily="18" charset="0"/>
              </a:rPr>
              <a:t>the [MASK] token 80% of the time</a:t>
            </a:r>
          </a:p>
          <a:p>
            <a:r>
              <a:rPr lang="en-US" altLang="zh-CN" sz="2000" i="1" dirty="0">
                <a:latin typeface="Times New Roman" panose="02020603050405020304" pitchFamily="18" charset="0"/>
                <a:cs typeface="Times New Roman" panose="02020603050405020304" pitchFamily="18" charset="0"/>
              </a:rPr>
              <a:t>	my dog is hairy → my dog is [MASK] </a:t>
            </a:r>
          </a:p>
          <a:p>
            <a:r>
              <a:rPr lang="en-US" altLang="zh-CN" sz="2000" dirty="0">
                <a:latin typeface="Times New Roman" panose="02020603050405020304" pitchFamily="18" charset="0"/>
                <a:cs typeface="Times New Roman" panose="02020603050405020304" pitchFamily="18" charset="0"/>
              </a:rPr>
              <a:t>(2) a random token 10% of the time</a:t>
            </a:r>
          </a:p>
          <a:p>
            <a:r>
              <a:rPr lang="en-US" altLang="zh-CN" sz="2000" i="1" dirty="0">
                <a:latin typeface="Times New Roman" panose="02020603050405020304" pitchFamily="18" charset="0"/>
                <a:cs typeface="Times New Roman" panose="02020603050405020304" pitchFamily="18" charset="0"/>
              </a:rPr>
              <a:t>	my dog is hairy → my dog is apple</a:t>
            </a:r>
          </a:p>
          <a:p>
            <a:r>
              <a:rPr lang="en-US" altLang="zh-CN" sz="2000" dirty="0">
                <a:latin typeface="Times New Roman" panose="02020603050405020304" pitchFamily="18" charset="0"/>
                <a:cs typeface="Times New Roman" panose="02020603050405020304" pitchFamily="18" charset="0"/>
              </a:rPr>
              <a:t>(3) the unchanged </a:t>
            </a:r>
            <a:r>
              <a:rPr lang="en-US" altLang="zh-CN" sz="2000" dirty="0" err="1">
                <a:latin typeface="Times New Roman" panose="02020603050405020304" pitchFamily="18" charset="0"/>
                <a:cs typeface="Times New Roman" panose="02020603050405020304" pitchFamily="18" charset="0"/>
              </a:rPr>
              <a:t>i-th</a:t>
            </a:r>
            <a:r>
              <a:rPr lang="en-US" altLang="zh-CN" sz="2000" dirty="0">
                <a:latin typeface="Times New Roman" panose="02020603050405020304" pitchFamily="18" charset="0"/>
                <a:cs typeface="Times New Roman" panose="02020603050405020304" pitchFamily="18" charset="0"/>
              </a:rPr>
              <a:t> token 10% of the time</a:t>
            </a:r>
          </a:p>
          <a:p>
            <a:pPr lvl="1"/>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my dog is hairy → my dog is hairy</a:t>
            </a:r>
            <a:endParaRPr lang="zh-CN" altLang="en-US" sz="2000" i="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684464" y="2352898"/>
            <a:ext cx="4217288" cy="4003453"/>
          </a:xfrm>
          <a:prstGeom prst="rect">
            <a:avLst/>
          </a:prstGeom>
        </p:spPr>
      </p:pic>
      <p:sp>
        <p:nvSpPr>
          <p:cNvPr id="14" name="文本框 13"/>
          <p:cNvSpPr txBox="1"/>
          <p:nvPr/>
        </p:nvSpPr>
        <p:spPr>
          <a:xfrm>
            <a:off x="606259" y="1092127"/>
            <a:ext cx="4087040"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b="1" u="sng" dirty="0">
                <a:latin typeface="Times New Roman" panose="02020603050405020304" pitchFamily="18" charset="0"/>
                <a:cs typeface="Times New Roman" panose="02020603050405020304" pitchFamily="18" charset="0"/>
              </a:rPr>
              <a:t>Pre-trained Methods</a:t>
            </a:r>
            <a:endParaRPr lang="zh-CN" altLang="en-US" sz="2200" b="1" u="sng"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4"/>
          <a:stretch>
            <a:fillRect/>
          </a:stretch>
        </p:blipFill>
        <p:spPr>
          <a:xfrm>
            <a:off x="1787784" y="4411755"/>
            <a:ext cx="3922551" cy="2446245"/>
          </a:xfrm>
          <a:prstGeom prst="rect">
            <a:avLst/>
          </a:prstGeom>
        </p:spPr>
      </p:pic>
    </p:spTree>
    <p:extLst>
      <p:ext uri="{BB962C8B-B14F-4D97-AF65-F5344CB8AC3E}">
        <p14:creationId xmlns:p14="http://schemas.microsoft.com/office/powerpoint/2010/main" val="355106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79</a:t>
            </a:fld>
            <a:endParaRPr lang="zh-CN" altLang="en-US"/>
          </a:p>
        </p:txBody>
      </p:sp>
      <p:sp>
        <p:nvSpPr>
          <p:cNvPr id="8" name="文本框 7"/>
          <p:cNvSpPr txBox="1"/>
          <p:nvPr/>
        </p:nvSpPr>
        <p:spPr>
          <a:xfrm>
            <a:off x="503405" y="658000"/>
            <a:ext cx="418989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Pre-trained &amp; Fine-tune</a:t>
            </a:r>
          </a:p>
        </p:txBody>
      </p:sp>
      <p:sp>
        <p:nvSpPr>
          <p:cNvPr id="13" name="文本框 12"/>
          <p:cNvSpPr txBox="1"/>
          <p:nvPr/>
        </p:nvSpPr>
        <p:spPr>
          <a:xfrm>
            <a:off x="761402" y="1556892"/>
            <a:ext cx="5340817"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2) Task #2: Next Sentence Prediction (NSP)</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049695" y="2049000"/>
            <a:ext cx="7287208" cy="1938992"/>
          </a:xfrm>
          <a:prstGeom prst="rect">
            <a:avLst/>
          </a:prstGeom>
          <a:noFill/>
        </p:spPr>
        <p:txBody>
          <a:bodyPr wrap="square" rtlCol="0">
            <a:spAutoFit/>
          </a:bodyPr>
          <a:lstStyle/>
          <a:p>
            <a:pPr marL="342900" indent="-342900">
              <a:buFontTx/>
              <a:buChar char="-"/>
            </a:pPr>
            <a:r>
              <a:rPr lang="en-US" altLang="zh-CN" sz="2000" dirty="0">
                <a:latin typeface="Times New Roman" panose="02020603050405020304" pitchFamily="18" charset="0"/>
                <a:cs typeface="Times New Roman" panose="02020603050405020304" pitchFamily="18" charset="0"/>
              </a:rPr>
              <a:t>To understands sentence relationships</a:t>
            </a:r>
          </a:p>
          <a:p>
            <a:pPr marL="342900" indent="-342900">
              <a:buFontTx/>
              <a:buChar char="-"/>
            </a:pPr>
            <a:r>
              <a:rPr lang="en-US" altLang="zh-CN" sz="2000" dirty="0">
                <a:latin typeface="Times New Roman" panose="02020603050405020304" pitchFamily="18" charset="0"/>
                <a:cs typeface="Times New Roman" panose="02020603050405020304" pitchFamily="18" charset="0"/>
              </a:rPr>
              <a:t>A </a:t>
            </a:r>
            <a:r>
              <a:rPr lang="en-US" altLang="zh-CN" sz="2000" dirty="0" err="1">
                <a:latin typeface="Times New Roman" panose="02020603050405020304" pitchFamily="18" charset="0"/>
                <a:cs typeface="Times New Roman" panose="02020603050405020304" pitchFamily="18" charset="0"/>
              </a:rPr>
              <a:t>binarized</a:t>
            </a:r>
            <a:r>
              <a:rPr lang="en-US" altLang="zh-CN" sz="2000" dirty="0">
                <a:latin typeface="Times New Roman" panose="02020603050405020304" pitchFamily="18" charset="0"/>
                <a:cs typeface="Times New Roman" panose="02020603050405020304" pitchFamily="18" charset="0"/>
              </a:rPr>
              <a:t> task</a:t>
            </a:r>
          </a:p>
          <a:p>
            <a:pPr marL="342900" indent="-342900">
              <a:buFontTx/>
              <a:buChar char="-"/>
            </a:pPr>
            <a:r>
              <a:rPr lang="en-US" altLang="zh-CN" sz="2000" dirty="0">
                <a:latin typeface="Times New Roman" panose="02020603050405020304" pitchFamily="18" charset="0"/>
                <a:cs typeface="Times New Roman" panose="02020603050405020304" pitchFamily="18" charset="0"/>
              </a:rPr>
              <a:t>sentences A and B</a:t>
            </a:r>
          </a:p>
          <a:p>
            <a:pPr lvl="1"/>
            <a:r>
              <a:rPr lang="en-US" altLang="zh-CN" sz="2000" dirty="0">
                <a:latin typeface="Times New Roman" panose="02020603050405020304" pitchFamily="18" charset="0"/>
                <a:cs typeface="Times New Roman" panose="02020603050405020304" pitchFamily="18" charset="0"/>
              </a:rPr>
              <a:t>50% B is the actual next sentence (labeled as </a:t>
            </a:r>
            <a:r>
              <a:rPr lang="en-US" altLang="zh-CN" sz="2000" i="1" dirty="0" err="1">
                <a:latin typeface="Times New Roman" panose="02020603050405020304" pitchFamily="18" charset="0"/>
                <a:cs typeface="Times New Roman" panose="02020603050405020304" pitchFamily="18" charset="0"/>
              </a:rPr>
              <a:t>IsNext</a:t>
            </a:r>
            <a:r>
              <a:rPr lang="en-US" altLang="zh-CN" sz="2000" dirty="0">
                <a:latin typeface="Times New Roman" panose="02020603050405020304" pitchFamily="18" charset="0"/>
                <a:cs typeface="Times New Roman" panose="02020603050405020304" pitchFamily="18" charset="0"/>
              </a:rPr>
              <a:t>)</a:t>
            </a:r>
          </a:p>
          <a:p>
            <a:pPr lvl="1"/>
            <a:r>
              <a:rPr lang="en-US" altLang="zh-CN" sz="2000" dirty="0">
                <a:latin typeface="Times New Roman" panose="02020603050405020304" pitchFamily="18" charset="0"/>
                <a:cs typeface="Times New Roman" panose="02020603050405020304" pitchFamily="18" charset="0"/>
              </a:rPr>
              <a:t>50% B is random sentence (labeled as </a:t>
            </a:r>
            <a:r>
              <a:rPr lang="en-US" altLang="zh-CN" sz="2000" i="1" dirty="0" err="1">
                <a:latin typeface="Times New Roman" panose="02020603050405020304" pitchFamily="18" charset="0"/>
                <a:cs typeface="Times New Roman" panose="02020603050405020304" pitchFamily="18" charset="0"/>
              </a:rPr>
              <a:t>NotNext</a:t>
            </a:r>
            <a:r>
              <a:rPr lang="en-US" altLang="zh-CN" sz="2000" dirty="0">
                <a:latin typeface="Times New Roman" panose="02020603050405020304" pitchFamily="18" charset="0"/>
                <a:cs typeface="Times New Roman" panose="02020603050405020304" pitchFamily="18" charset="0"/>
              </a:rPr>
              <a:t>)</a:t>
            </a:r>
          </a:p>
          <a:p>
            <a:pPr marL="342900" indent="-342900">
              <a:buFontTx/>
              <a:buChar char="-"/>
            </a:pPr>
            <a:r>
              <a:rPr lang="en-US" altLang="zh-CN" sz="2000" dirty="0">
                <a:latin typeface="Times New Roman" panose="02020603050405020304" pitchFamily="18" charset="0"/>
                <a:cs typeface="Times New Roman" panose="02020603050405020304" pitchFamily="18" charset="0"/>
              </a:rPr>
              <a:t>very beneficial to both QA and NLI.</a:t>
            </a:r>
          </a:p>
        </p:txBody>
      </p:sp>
      <p:pic>
        <p:nvPicPr>
          <p:cNvPr id="6" name="图片 5"/>
          <p:cNvPicPr>
            <a:picLocks noChangeAspect="1"/>
          </p:cNvPicPr>
          <p:nvPr/>
        </p:nvPicPr>
        <p:blipFill>
          <a:blip r:embed="rId3"/>
          <a:stretch>
            <a:fillRect/>
          </a:stretch>
        </p:blipFill>
        <p:spPr>
          <a:xfrm>
            <a:off x="7684464" y="2352898"/>
            <a:ext cx="4217288" cy="4003453"/>
          </a:xfrm>
          <a:prstGeom prst="rect">
            <a:avLst/>
          </a:prstGeom>
        </p:spPr>
      </p:pic>
      <p:pic>
        <p:nvPicPr>
          <p:cNvPr id="2" name="图片 1"/>
          <p:cNvPicPr>
            <a:picLocks noChangeAspect="1"/>
          </p:cNvPicPr>
          <p:nvPr/>
        </p:nvPicPr>
        <p:blipFill>
          <a:blip r:embed="rId4"/>
          <a:stretch>
            <a:fillRect/>
          </a:stretch>
        </p:blipFill>
        <p:spPr>
          <a:xfrm>
            <a:off x="1049695" y="3997327"/>
            <a:ext cx="5248275" cy="2724150"/>
          </a:xfrm>
          <a:prstGeom prst="rect">
            <a:avLst/>
          </a:prstGeom>
        </p:spPr>
      </p:pic>
      <p:sp>
        <p:nvSpPr>
          <p:cNvPr id="9" name="文本框 8"/>
          <p:cNvSpPr txBox="1"/>
          <p:nvPr/>
        </p:nvSpPr>
        <p:spPr>
          <a:xfrm>
            <a:off x="606259" y="1092127"/>
            <a:ext cx="4087040"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b="1" u="sng" dirty="0">
                <a:latin typeface="Times New Roman" panose="02020603050405020304" pitchFamily="18" charset="0"/>
                <a:cs typeface="Times New Roman" panose="02020603050405020304" pitchFamily="18" charset="0"/>
              </a:rPr>
              <a:t>Pre-trained Methods</a:t>
            </a:r>
            <a:endParaRPr lang="zh-CN" altLang="en-US" sz="22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448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7AC764-0ABB-47F4-ABA6-C005F8117F9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6410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80</a:t>
            </a:fld>
            <a:endParaRPr lang="zh-CN" altLang="en-US"/>
          </a:p>
        </p:txBody>
      </p:sp>
      <p:sp>
        <p:nvSpPr>
          <p:cNvPr id="8" name="文本框 7"/>
          <p:cNvSpPr txBox="1"/>
          <p:nvPr/>
        </p:nvSpPr>
        <p:spPr>
          <a:xfrm>
            <a:off x="503405" y="658000"/>
            <a:ext cx="418989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Pre-trained &amp; Fine-tune</a:t>
            </a:r>
          </a:p>
        </p:txBody>
      </p:sp>
      <mc:AlternateContent xmlns:mc="http://schemas.openxmlformats.org/markup-compatibility/2006" xmlns:a14="http://schemas.microsoft.com/office/drawing/2010/main">
        <mc:Choice Requires="a14">
          <p:sp>
            <p:nvSpPr>
              <p:cNvPr id="3" name="文本框 2"/>
              <p:cNvSpPr txBox="1"/>
              <p:nvPr/>
            </p:nvSpPr>
            <p:spPr>
              <a:xfrm>
                <a:off x="326571" y="1619792"/>
                <a:ext cx="5477070" cy="3785652"/>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Input: </a:t>
                </a:r>
              </a:p>
              <a:p>
                <a:r>
                  <a:rPr lang="en-US" altLang="zh-CN" sz="2000" dirty="0">
                    <a:latin typeface="Times New Roman" panose="02020603050405020304" pitchFamily="18" charset="0"/>
                    <a:cs typeface="Times New Roman" panose="02020603050405020304" pitchFamily="18" charset="0"/>
                  </a:rPr>
                  <a:t>(1) sentence pairs in paraphrasing</a:t>
                </a:r>
              </a:p>
              <a:p>
                <a:r>
                  <a:rPr lang="en-US" altLang="zh-CN" sz="2000" dirty="0">
                    <a:latin typeface="Times New Roman" panose="02020603050405020304" pitchFamily="18" charset="0"/>
                    <a:cs typeface="Times New Roman" panose="02020603050405020304" pitchFamily="18" charset="0"/>
                  </a:rPr>
                  <a:t>(2) hypothesis-premise pairs in entailment</a:t>
                </a:r>
              </a:p>
              <a:p>
                <a:r>
                  <a:rPr lang="en-US" altLang="zh-CN" sz="2000" dirty="0">
                    <a:latin typeface="Times New Roman" panose="02020603050405020304" pitchFamily="18" charset="0"/>
                    <a:cs typeface="Times New Roman" panose="02020603050405020304" pitchFamily="18" charset="0"/>
                  </a:rPr>
                  <a:t>(3) question-passage pairs in question answering</a:t>
                </a:r>
              </a:p>
              <a:p>
                <a:r>
                  <a:rPr lang="en-US" altLang="zh-CN" sz="2000" dirty="0">
                    <a:latin typeface="Times New Roman" panose="02020603050405020304" pitchFamily="18" charset="0"/>
                    <a:cs typeface="Times New Roman" panose="02020603050405020304" pitchFamily="18" charset="0"/>
                  </a:rPr>
                  <a:t>(4) a degenerate text-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pair in text classification or sequence tagging</a:t>
                </a:r>
              </a:p>
              <a:p>
                <a:endParaRPr lang="en-US" altLang="zh-CN" sz="2000"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latin typeface="Times New Roman" panose="02020603050405020304" pitchFamily="18" charset="0"/>
                    <a:cs typeface="Times New Roman" panose="02020603050405020304" pitchFamily="18" charset="0"/>
                  </a:rPr>
                  <a:t>E: input embedding</a:t>
                </a:r>
              </a:p>
              <a:p>
                <a:pPr marL="342900" indent="-342900">
                  <a:buFontTx/>
                  <a:buChar char="-"/>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m:rPr>
                            <m:sty m:val="p"/>
                          </m:rPr>
                          <a:rPr lang="en-US" altLang="zh-CN" sz="2000" b="0" i="0" smtClean="0">
                            <a:latin typeface="Cambria Math" panose="02040503050406030204" pitchFamily="18" charset="0"/>
                            <a:cs typeface="Times New Roman" panose="02020603050405020304" pitchFamily="18" charset="0"/>
                          </a:rPr>
                          <m:t>T</m:t>
                        </m:r>
                      </m:e>
                      <m:sub>
                        <m:r>
                          <m:rPr>
                            <m:sty m:val="p"/>
                          </m:rPr>
                          <a:rPr lang="en-US" altLang="zh-CN" sz="2000" b="0" i="0" smtClean="0">
                            <a:latin typeface="Cambria Math" panose="02040503050406030204" pitchFamily="18" charset="0"/>
                            <a:cs typeface="Times New Roman" panose="02020603050405020304" pitchFamily="18" charset="0"/>
                          </a:rPr>
                          <m:t>i</m:t>
                        </m:r>
                      </m:sub>
                    </m:sSub>
                  </m:oMath>
                </a14:m>
                <a:r>
                  <a:rPr lang="en-US" altLang="zh-CN" sz="2000" dirty="0">
                    <a:latin typeface="Times New Roman" panose="02020603050405020304" pitchFamily="18" charset="0"/>
                    <a:cs typeface="Times New Roman" panose="02020603050405020304" pitchFamily="18" charset="0"/>
                  </a:rPr>
                  <a:t>: contextual representation of token </a:t>
                </a:r>
                <a:r>
                  <a:rPr lang="en-US" altLang="zh-CN" sz="2000" i="1" dirty="0" err="1">
                    <a:latin typeface="Times New Roman" panose="02020603050405020304" pitchFamily="18" charset="0"/>
                    <a:cs typeface="Times New Roman" panose="02020603050405020304" pitchFamily="18" charset="0"/>
                  </a:rPr>
                  <a:t>i</a:t>
                </a:r>
                <a:endParaRPr lang="en-US" altLang="zh-CN" sz="2000" i="1"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latin typeface="Times New Roman" panose="02020603050405020304" pitchFamily="18" charset="0"/>
                    <a:cs typeface="Times New Roman" panose="02020603050405020304" pitchFamily="18" charset="0"/>
                  </a:rPr>
                  <a:t>[CLS]: special symbol for classification output</a:t>
                </a:r>
              </a:p>
              <a:p>
                <a:pPr marL="342900" indent="-342900">
                  <a:buFontTx/>
                  <a:buChar char="-"/>
                </a:pPr>
                <a:r>
                  <a:rPr lang="en-US" altLang="zh-CN" sz="2000" dirty="0">
                    <a:latin typeface="Times New Roman" panose="02020603050405020304" pitchFamily="18" charset="0"/>
                    <a:cs typeface="Times New Roman" panose="02020603050405020304" pitchFamily="18" charset="0"/>
                  </a:rPr>
                  <a:t>[SEP]: special symbol to separate non-consecutive token sequences</a:t>
                </a:r>
              </a:p>
            </p:txBody>
          </p:sp>
        </mc:Choice>
        <mc:Fallback xmlns="">
          <p:sp>
            <p:nvSpPr>
              <p:cNvPr id="3" name="文本框 2"/>
              <p:cNvSpPr txBox="1">
                <a:spLocks noRot="1" noChangeAspect="1" noMove="1" noResize="1" noEditPoints="1" noAdjustHandles="1" noChangeArrowheads="1" noChangeShapeType="1" noTextEdit="1"/>
              </p:cNvSpPr>
              <p:nvPr/>
            </p:nvSpPr>
            <p:spPr>
              <a:xfrm>
                <a:off x="326571" y="1619792"/>
                <a:ext cx="5477070" cy="3785652"/>
              </a:xfrm>
              <a:prstGeom prst="rect">
                <a:avLst/>
              </a:prstGeom>
              <a:blipFill>
                <a:blip r:embed="rId4"/>
                <a:stretch>
                  <a:fillRect l="-1225" t="-966" b="-1932"/>
                </a:stretch>
              </a:blipFill>
            </p:spPr>
            <p:txBody>
              <a:bodyPr/>
              <a:lstStyle/>
              <a:p>
                <a:r>
                  <a:rPr lang="zh-CN" altLang="en-US">
                    <a:noFill/>
                  </a:rPr>
                  <a:t> </a:t>
                </a:r>
              </a:p>
            </p:txBody>
          </p:sp>
        </mc:Fallback>
      </mc:AlternateContent>
      <p:sp>
        <p:nvSpPr>
          <p:cNvPr id="9" name="文本框 8"/>
          <p:cNvSpPr txBox="1"/>
          <p:nvPr/>
        </p:nvSpPr>
        <p:spPr>
          <a:xfrm>
            <a:off x="606259" y="1092127"/>
            <a:ext cx="4087040"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b="1" u="sng" dirty="0">
                <a:latin typeface="Times New Roman" panose="02020603050405020304" pitchFamily="18" charset="0"/>
                <a:cs typeface="Times New Roman" panose="02020603050405020304" pitchFamily="18" charset="0"/>
              </a:rPr>
              <a:t>Fine-tuning BERT</a:t>
            </a:r>
            <a:endParaRPr lang="zh-CN" altLang="en-US" sz="2200" b="1" u="sng"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5"/>
          <a:stretch>
            <a:fillRect/>
          </a:stretch>
        </p:blipFill>
        <p:spPr>
          <a:xfrm>
            <a:off x="6086252" y="658000"/>
            <a:ext cx="5343747" cy="5687060"/>
          </a:xfrm>
          <a:prstGeom prst="rect">
            <a:avLst/>
          </a:prstGeom>
        </p:spPr>
      </p:pic>
    </p:spTree>
    <p:extLst>
      <p:ext uri="{BB962C8B-B14F-4D97-AF65-F5344CB8AC3E}">
        <p14:creationId xmlns:p14="http://schemas.microsoft.com/office/powerpoint/2010/main" val="1681413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81</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Experiments &amp; Results</a:t>
            </a:r>
          </a:p>
        </p:txBody>
      </p:sp>
      <p:pic>
        <p:nvPicPr>
          <p:cNvPr id="3" name="图片 2"/>
          <p:cNvPicPr>
            <a:picLocks noChangeAspect="1"/>
          </p:cNvPicPr>
          <p:nvPr/>
        </p:nvPicPr>
        <p:blipFill>
          <a:blip r:embed="rId2"/>
          <a:stretch>
            <a:fillRect/>
          </a:stretch>
        </p:blipFill>
        <p:spPr>
          <a:xfrm>
            <a:off x="349120" y="1557727"/>
            <a:ext cx="11233280" cy="4077950"/>
          </a:xfrm>
          <a:prstGeom prst="rect">
            <a:avLst/>
          </a:prstGeom>
        </p:spPr>
      </p:pic>
      <p:sp>
        <p:nvSpPr>
          <p:cNvPr id="9" name="文本框 8"/>
          <p:cNvSpPr txBox="1"/>
          <p:nvPr/>
        </p:nvSpPr>
        <p:spPr>
          <a:xfrm>
            <a:off x="751115" y="1157617"/>
            <a:ext cx="7287208" cy="400110"/>
          </a:xfrm>
          <a:prstGeom prst="rect">
            <a:avLst/>
          </a:prstGeom>
          <a:noFill/>
        </p:spPr>
        <p:txBody>
          <a:bodyPr wrap="square" rtlCol="0">
            <a:spAutoFit/>
          </a:bodyPr>
          <a:lstStyle/>
          <a:p>
            <a:pPr marL="342900" indent="-342900">
              <a:buFontTx/>
              <a:buChar char="-"/>
            </a:pPr>
            <a:r>
              <a:rPr lang="en-US" altLang="zh-CN" sz="2000" dirty="0">
                <a:latin typeface="Times New Roman" panose="02020603050405020304" pitchFamily="18" charset="0"/>
                <a:cs typeface="Times New Roman" panose="02020603050405020304" pitchFamily="18" charset="0"/>
              </a:rPr>
              <a:t>On </a:t>
            </a:r>
            <a:r>
              <a:rPr lang="en-US" altLang="zh-CN" sz="2000" b="1" dirty="0">
                <a:latin typeface="Times New Roman" panose="02020603050405020304" pitchFamily="18" charset="0"/>
                <a:cs typeface="Times New Roman" panose="02020603050405020304" pitchFamily="18" charset="0"/>
              </a:rPr>
              <a:t>GLUE</a:t>
            </a:r>
          </a:p>
        </p:txBody>
      </p:sp>
    </p:spTree>
    <p:extLst>
      <p:ext uri="{BB962C8B-B14F-4D97-AF65-F5344CB8AC3E}">
        <p14:creationId xmlns:p14="http://schemas.microsoft.com/office/powerpoint/2010/main" val="14169472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82</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Experiments &amp; Results</a:t>
            </a:r>
          </a:p>
        </p:txBody>
      </p:sp>
      <p:sp>
        <p:nvSpPr>
          <p:cNvPr id="6" name="文本框 5"/>
          <p:cNvSpPr txBox="1"/>
          <p:nvPr/>
        </p:nvSpPr>
        <p:spPr>
          <a:xfrm>
            <a:off x="751115" y="1157617"/>
            <a:ext cx="7287208" cy="400110"/>
          </a:xfrm>
          <a:prstGeom prst="rect">
            <a:avLst/>
          </a:prstGeom>
          <a:noFill/>
        </p:spPr>
        <p:txBody>
          <a:bodyPr wrap="square" rtlCol="0">
            <a:spAutoFit/>
          </a:bodyPr>
          <a:lstStyle/>
          <a:p>
            <a:pPr marL="342900" indent="-342900">
              <a:buFontTx/>
              <a:buChar char="-"/>
            </a:pPr>
            <a:r>
              <a:rPr lang="en-US" altLang="zh-CN" sz="2000" dirty="0">
                <a:latin typeface="Times New Roman" panose="02020603050405020304" pitchFamily="18" charset="0"/>
                <a:cs typeface="Times New Roman" panose="02020603050405020304" pitchFamily="18" charset="0"/>
              </a:rPr>
              <a:t>On </a:t>
            </a:r>
            <a:r>
              <a:rPr lang="en-US" altLang="zh-CN" sz="2000" b="1" dirty="0" err="1">
                <a:latin typeface="Times New Roman" panose="02020603050405020304" pitchFamily="18" charset="0"/>
                <a:cs typeface="Times New Roman" panose="02020603050405020304" pitchFamily="18" charset="0"/>
              </a:rPr>
              <a:t>SQuAD</a:t>
            </a:r>
            <a:r>
              <a:rPr lang="en-US" altLang="zh-CN" sz="2000" b="1" dirty="0">
                <a:latin typeface="Times New Roman" panose="02020603050405020304" pitchFamily="18" charset="0"/>
                <a:cs typeface="Times New Roman" panose="02020603050405020304" pitchFamily="18" charset="0"/>
              </a:rPr>
              <a:t> v1.1 </a:t>
            </a:r>
            <a:r>
              <a:rPr lang="en-US" altLang="zh-CN" sz="2000" dirty="0">
                <a:latin typeface="Times New Roman" panose="02020603050405020304" pitchFamily="18" charset="0"/>
                <a:cs typeface="Times New Roman" panose="02020603050405020304" pitchFamily="18" charset="0"/>
              </a:rPr>
              <a:t>&amp; </a:t>
            </a:r>
            <a:r>
              <a:rPr lang="en-US" altLang="zh-CN" sz="2000" b="1" dirty="0" err="1">
                <a:latin typeface="Times New Roman" panose="02020603050405020304" pitchFamily="18" charset="0"/>
                <a:cs typeface="Times New Roman" panose="02020603050405020304" pitchFamily="18" charset="0"/>
              </a:rPr>
              <a:t>SQuAD</a:t>
            </a:r>
            <a:r>
              <a:rPr lang="en-US" altLang="zh-CN" sz="2000" b="1" dirty="0">
                <a:latin typeface="Times New Roman" panose="02020603050405020304" pitchFamily="18" charset="0"/>
                <a:cs typeface="Times New Roman" panose="02020603050405020304" pitchFamily="18" charset="0"/>
              </a:rPr>
              <a:t> v2.0</a:t>
            </a:r>
          </a:p>
        </p:txBody>
      </p:sp>
      <p:pic>
        <p:nvPicPr>
          <p:cNvPr id="2" name="图片 1"/>
          <p:cNvPicPr>
            <a:picLocks noChangeAspect="1"/>
          </p:cNvPicPr>
          <p:nvPr/>
        </p:nvPicPr>
        <p:blipFill>
          <a:blip r:embed="rId3"/>
          <a:stretch>
            <a:fillRect/>
          </a:stretch>
        </p:blipFill>
        <p:spPr>
          <a:xfrm>
            <a:off x="751115" y="1557727"/>
            <a:ext cx="4967887" cy="5057533"/>
          </a:xfrm>
          <a:prstGeom prst="rect">
            <a:avLst/>
          </a:prstGeom>
        </p:spPr>
      </p:pic>
      <p:pic>
        <p:nvPicPr>
          <p:cNvPr id="5" name="图片 4"/>
          <p:cNvPicPr>
            <a:picLocks noChangeAspect="1"/>
          </p:cNvPicPr>
          <p:nvPr/>
        </p:nvPicPr>
        <p:blipFill>
          <a:blip r:embed="rId4"/>
          <a:stretch>
            <a:fillRect/>
          </a:stretch>
        </p:blipFill>
        <p:spPr>
          <a:xfrm>
            <a:off x="6186503" y="1894259"/>
            <a:ext cx="5102193" cy="3993358"/>
          </a:xfrm>
          <a:prstGeom prst="rect">
            <a:avLst/>
          </a:prstGeom>
        </p:spPr>
      </p:pic>
    </p:spTree>
    <p:extLst>
      <p:ext uri="{BB962C8B-B14F-4D97-AF65-F5344CB8AC3E}">
        <p14:creationId xmlns:p14="http://schemas.microsoft.com/office/powerpoint/2010/main" val="1847775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91EE9DE-39C0-45B1-B406-4DEC767CB4A8}" type="slidenum">
              <a:rPr lang="zh-CN" altLang="en-US" smtClean="0"/>
              <a:t>83</a:t>
            </a:fld>
            <a:endParaRPr lang="zh-CN" altLang="en-US"/>
          </a:p>
        </p:txBody>
      </p:sp>
      <p:sp>
        <p:nvSpPr>
          <p:cNvPr id="8" name="文本框 7"/>
          <p:cNvSpPr txBox="1"/>
          <p:nvPr/>
        </p:nvSpPr>
        <p:spPr>
          <a:xfrm>
            <a:off x="503404" y="658000"/>
            <a:ext cx="591515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The BERT Model</a:t>
            </a:r>
          </a:p>
        </p:txBody>
      </p:sp>
      <p:grpSp>
        <p:nvGrpSpPr>
          <p:cNvPr id="19" name="组合 18"/>
          <p:cNvGrpSpPr/>
          <p:nvPr/>
        </p:nvGrpSpPr>
        <p:grpSpPr>
          <a:xfrm>
            <a:off x="2068944" y="596348"/>
            <a:ext cx="8091055" cy="6155512"/>
            <a:chOff x="1917290" y="587112"/>
            <a:chExt cx="8242710" cy="6270888"/>
          </a:xfrm>
        </p:grpSpPr>
        <p:grpSp>
          <p:nvGrpSpPr>
            <p:cNvPr id="18" name="组合 17"/>
            <p:cNvGrpSpPr/>
            <p:nvPr/>
          </p:nvGrpSpPr>
          <p:grpSpPr>
            <a:xfrm>
              <a:off x="1992833" y="587112"/>
              <a:ext cx="8167167" cy="6270888"/>
              <a:chOff x="1992833" y="587112"/>
              <a:chExt cx="8167167" cy="6270888"/>
            </a:xfrm>
          </p:grpSpPr>
          <p:pic>
            <p:nvPicPr>
              <p:cNvPr id="5" name="图片 4"/>
              <p:cNvPicPr>
                <a:picLocks noChangeAspect="1"/>
              </p:cNvPicPr>
              <p:nvPr/>
            </p:nvPicPr>
            <p:blipFill>
              <a:blip r:embed="rId3"/>
              <a:stretch>
                <a:fillRect/>
              </a:stretch>
            </p:blipFill>
            <p:spPr>
              <a:xfrm>
                <a:off x="6156294" y="587112"/>
                <a:ext cx="4003706" cy="6114356"/>
              </a:xfrm>
              <a:prstGeom prst="rect">
                <a:avLst/>
              </a:prstGeom>
            </p:spPr>
          </p:pic>
          <p:pic>
            <p:nvPicPr>
              <p:cNvPr id="6" name="图片 5"/>
              <p:cNvPicPr>
                <a:picLocks noChangeAspect="1"/>
              </p:cNvPicPr>
              <p:nvPr/>
            </p:nvPicPr>
            <p:blipFill rotWithShape="1">
              <a:blip r:embed="rId4"/>
              <a:srcRect l="7693" t="4330" r="7510" b="2009"/>
              <a:stretch/>
            </p:blipFill>
            <p:spPr>
              <a:xfrm>
                <a:off x="1992833" y="1090317"/>
                <a:ext cx="3139606" cy="5726390"/>
              </a:xfrm>
              <a:prstGeom prst="rect">
                <a:avLst/>
              </a:prstGeom>
            </p:spPr>
          </p:pic>
          <p:sp>
            <p:nvSpPr>
              <p:cNvPr id="10" name="椭圆 9"/>
              <p:cNvSpPr/>
              <p:nvPr/>
            </p:nvSpPr>
            <p:spPr>
              <a:xfrm>
                <a:off x="6324600" y="2419350"/>
                <a:ext cx="1833547" cy="35528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2" name="直接连接符 11"/>
              <p:cNvCxnSpPr>
                <a:stCxn id="10" idx="0"/>
              </p:cNvCxnSpPr>
              <p:nvPr/>
            </p:nvCxnSpPr>
            <p:spPr>
              <a:xfrm flipH="1" flipV="1">
                <a:off x="5067300" y="1090317"/>
                <a:ext cx="2174074" cy="1329033"/>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p:cNvCxnSpPr>
                <a:stCxn id="10" idx="4"/>
              </p:cNvCxnSpPr>
              <p:nvPr/>
            </p:nvCxnSpPr>
            <p:spPr>
              <a:xfrm flipH="1">
                <a:off x="5067300" y="5972175"/>
                <a:ext cx="2174074" cy="8858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917290" y="1090317"/>
              <a:ext cx="3150010" cy="5767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20" name="文本框 19"/>
          <p:cNvSpPr txBox="1"/>
          <p:nvPr/>
        </p:nvSpPr>
        <p:spPr>
          <a:xfrm>
            <a:off x="5466189" y="2225678"/>
            <a:ext cx="1523692" cy="461665"/>
          </a:xfrm>
          <a:prstGeom prst="rect">
            <a:avLst/>
          </a:prstGeom>
          <a:noFill/>
        </p:spPr>
        <p:txBody>
          <a:bodyPr wrap="square" rtlCol="0">
            <a:spAutoFit/>
          </a:bodyPr>
          <a:lstStyle/>
          <a:p>
            <a:pPr algn="ctr"/>
            <a:r>
              <a:rPr lang="en-US" altLang="zh-CN" sz="2400" b="1" dirty="0">
                <a:solidFill>
                  <a:srgbClr val="0070C0"/>
                </a:solidFill>
                <a:latin typeface="Times New Roman" panose="02020603050405020304" pitchFamily="18" charset="0"/>
                <a:cs typeface="Times New Roman" panose="02020603050405020304" pitchFamily="18" charset="0"/>
              </a:rPr>
              <a:t>Encoder</a:t>
            </a:r>
          </a:p>
        </p:txBody>
      </p:sp>
      <p:sp>
        <p:nvSpPr>
          <p:cNvPr id="21" name="文本框 20"/>
          <p:cNvSpPr txBox="1"/>
          <p:nvPr/>
        </p:nvSpPr>
        <p:spPr>
          <a:xfrm>
            <a:off x="9641325" y="1994845"/>
            <a:ext cx="1523692" cy="461665"/>
          </a:xfrm>
          <a:prstGeom prst="rect">
            <a:avLst/>
          </a:prstGeom>
          <a:noFill/>
        </p:spPr>
        <p:txBody>
          <a:bodyPr wrap="square" rtlCol="0">
            <a:spAutoFit/>
          </a:bodyPr>
          <a:lstStyle/>
          <a:p>
            <a:pPr algn="ctr"/>
            <a:r>
              <a:rPr lang="en-US" altLang="zh-CN" sz="2400" b="1" dirty="0">
                <a:solidFill>
                  <a:srgbClr val="0070C0"/>
                </a:solidFill>
                <a:latin typeface="Times New Roman" panose="02020603050405020304" pitchFamily="18" charset="0"/>
                <a:cs typeface="Times New Roman" panose="02020603050405020304" pitchFamily="18" charset="0"/>
              </a:rPr>
              <a:t>Decoder</a:t>
            </a:r>
          </a:p>
        </p:txBody>
      </p:sp>
    </p:spTree>
    <p:extLst>
      <p:ext uri="{BB962C8B-B14F-4D97-AF65-F5344CB8AC3E}">
        <p14:creationId xmlns:p14="http://schemas.microsoft.com/office/powerpoint/2010/main" val="2941083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507B2-600E-475D-9DCD-D8B0D1EE4D92}"/>
              </a:ext>
            </a:extLst>
          </p:cNvPr>
          <p:cNvSpPr>
            <a:spLocks noGrp="1"/>
          </p:cNvSpPr>
          <p:nvPr>
            <p:ph type="title"/>
          </p:nvPr>
        </p:nvSpPr>
        <p:spPr/>
        <p:txBody>
          <a:bodyPr/>
          <a:lstStyle/>
          <a:p>
            <a:r>
              <a:rPr lang="en-US" altLang="zh-CN" dirty="0"/>
              <a:t>BERT vs. GPT</a:t>
            </a:r>
            <a:endParaRPr lang="zh-CN" altLang="en-US" dirty="0"/>
          </a:p>
        </p:txBody>
      </p:sp>
      <p:pic>
        <p:nvPicPr>
          <p:cNvPr id="4098" name="Picture 2">
            <a:extLst>
              <a:ext uri="{FF2B5EF4-FFF2-40B4-BE49-F238E27FC236}">
                <a16:creationId xmlns:a16="http://schemas.microsoft.com/office/drawing/2014/main" id="{6B3ACFA4-CC37-462C-83EA-49A8B3C54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430589"/>
            <a:ext cx="10241280" cy="3435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151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83487-8680-4508-AD39-83BB0AE4D21C}"/>
              </a:ext>
            </a:extLst>
          </p:cNvPr>
          <p:cNvSpPr>
            <a:spLocks noGrp="1"/>
          </p:cNvSpPr>
          <p:nvPr>
            <p:ph type="title"/>
          </p:nvPr>
        </p:nvSpPr>
        <p:spPr/>
        <p:txBody>
          <a:bodyPr/>
          <a:lstStyle/>
          <a:p>
            <a:r>
              <a:rPr lang="en-US" altLang="zh-CN" dirty="0"/>
              <a:t>The Decoder-Only Block</a:t>
            </a:r>
            <a:endParaRPr lang="zh-CN" altLang="en-US" dirty="0"/>
          </a:p>
        </p:txBody>
      </p:sp>
      <p:pic>
        <p:nvPicPr>
          <p:cNvPr id="5122" name="Picture 2">
            <a:extLst>
              <a:ext uri="{FF2B5EF4-FFF2-40B4-BE49-F238E27FC236}">
                <a16:creationId xmlns:a16="http://schemas.microsoft.com/office/drawing/2014/main" id="{31BC9090-3B05-4D9B-8969-E3F44974D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2021586"/>
            <a:ext cx="9845040" cy="4471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3617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41541-2C40-44F4-8C87-75E4CBC3727C}"/>
              </a:ext>
            </a:extLst>
          </p:cNvPr>
          <p:cNvSpPr>
            <a:spLocks noGrp="1"/>
          </p:cNvSpPr>
          <p:nvPr>
            <p:ph type="title"/>
          </p:nvPr>
        </p:nvSpPr>
        <p:spPr/>
        <p:txBody>
          <a:bodyPr/>
          <a:lstStyle/>
          <a:p>
            <a:r>
              <a:rPr lang="en-US" altLang="zh-CN" dirty="0"/>
              <a:t>One Difference from BERT</a:t>
            </a:r>
            <a:endParaRPr lang="zh-CN" altLang="en-US" dirty="0"/>
          </a:p>
        </p:txBody>
      </p:sp>
      <p:pic>
        <p:nvPicPr>
          <p:cNvPr id="2050" name="Picture 2">
            <a:extLst>
              <a:ext uri="{FF2B5EF4-FFF2-40B4-BE49-F238E27FC236}">
                <a16:creationId xmlns:a16="http://schemas.microsoft.com/office/drawing/2014/main" id="{D9B4C00C-C197-493A-827C-E677A6EAF3F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03738" y="2219665"/>
            <a:ext cx="10184524" cy="356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4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09594AF-A929-41AA-BBBC-650859D12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09" y="262328"/>
            <a:ext cx="11415181" cy="633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277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50763C7-B77F-427D-8F87-2634A27B51CD}"/>
              </a:ext>
            </a:extLst>
          </p:cNvPr>
          <p:cNvPicPr>
            <a:picLocks noChangeAspect="1"/>
          </p:cNvPicPr>
          <p:nvPr/>
        </p:nvPicPr>
        <p:blipFill>
          <a:blip r:embed="rId2"/>
          <a:stretch>
            <a:fillRect/>
          </a:stretch>
        </p:blipFill>
        <p:spPr>
          <a:xfrm>
            <a:off x="2130930" y="0"/>
            <a:ext cx="7930140" cy="6858000"/>
          </a:xfrm>
          <a:prstGeom prst="rect">
            <a:avLst/>
          </a:prstGeom>
        </p:spPr>
      </p:pic>
    </p:spTree>
    <p:extLst>
      <p:ext uri="{BB962C8B-B14F-4D97-AF65-F5344CB8AC3E}">
        <p14:creationId xmlns:p14="http://schemas.microsoft.com/office/powerpoint/2010/main" val="38055162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57F0B27-5442-4825-A6D1-015746285D03}"/>
              </a:ext>
            </a:extLst>
          </p:cNvPr>
          <p:cNvSpPr>
            <a:spLocks noGrp="1"/>
          </p:cNvSpPr>
          <p:nvPr>
            <p:ph type="title"/>
          </p:nvPr>
        </p:nvSpPr>
        <p:spPr/>
        <p:txBody>
          <a:bodyPr>
            <a:normAutofit/>
          </a:bodyPr>
          <a:lstStyle/>
          <a:p>
            <a:r>
              <a:rPr lang="en-US" altLang="zh-CN" sz="3600" dirty="0"/>
              <a:t>GPT-3: A Large Language Model</a:t>
            </a:r>
            <a:endParaRPr lang="zh-CN" altLang="en-US" sz="3600" dirty="0"/>
          </a:p>
        </p:txBody>
      </p:sp>
      <p:pic>
        <p:nvPicPr>
          <p:cNvPr id="7" name="图片 6">
            <a:extLst>
              <a:ext uri="{FF2B5EF4-FFF2-40B4-BE49-F238E27FC236}">
                <a16:creationId xmlns:a16="http://schemas.microsoft.com/office/drawing/2014/main" id="{334F4D70-0F54-40CE-9684-6C146B9EF2FF}"/>
              </a:ext>
            </a:extLst>
          </p:cNvPr>
          <p:cNvPicPr>
            <a:picLocks noChangeAspect="1"/>
          </p:cNvPicPr>
          <p:nvPr/>
        </p:nvPicPr>
        <p:blipFill>
          <a:blip r:embed="rId2"/>
          <a:stretch>
            <a:fillRect/>
          </a:stretch>
        </p:blipFill>
        <p:spPr>
          <a:xfrm>
            <a:off x="1109662" y="2403092"/>
            <a:ext cx="9972675" cy="3228975"/>
          </a:xfrm>
          <a:prstGeom prst="rect">
            <a:avLst/>
          </a:prstGeom>
        </p:spPr>
      </p:pic>
    </p:spTree>
    <p:extLst>
      <p:ext uri="{BB962C8B-B14F-4D97-AF65-F5344CB8AC3E}">
        <p14:creationId xmlns:p14="http://schemas.microsoft.com/office/powerpoint/2010/main" val="4291195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75AA5F7-70C2-49BC-86A1-42FADA44FFD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3439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70CA8-5938-44D4-8BFD-8511BF5C4B18}"/>
              </a:ext>
            </a:extLst>
          </p:cNvPr>
          <p:cNvSpPr>
            <a:spLocks noGrp="1"/>
          </p:cNvSpPr>
          <p:nvPr>
            <p:ph type="title"/>
          </p:nvPr>
        </p:nvSpPr>
        <p:spPr/>
        <p:txBody>
          <a:bodyPr/>
          <a:lstStyle/>
          <a:p>
            <a:r>
              <a:rPr lang="zh-CN" altLang="en-US" dirty="0"/>
              <a:t>人工智能与语言</a:t>
            </a:r>
          </a:p>
        </p:txBody>
      </p:sp>
      <p:sp>
        <p:nvSpPr>
          <p:cNvPr id="3" name="内容占位符 2">
            <a:extLst>
              <a:ext uri="{FF2B5EF4-FFF2-40B4-BE49-F238E27FC236}">
                <a16:creationId xmlns:a16="http://schemas.microsoft.com/office/drawing/2014/main" id="{2AB703DC-735B-4203-BC1B-C0FD7C6EF46C}"/>
              </a:ext>
            </a:extLst>
          </p:cNvPr>
          <p:cNvSpPr>
            <a:spLocks noGrp="1"/>
          </p:cNvSpPr>
          <p:nvPr>
            <p:ph idx="1"/>
          </p:nvPr>
        </p:nvSpPr>
        <p:spPr/>
        <p:txBody>
          <a:bodyPr/>
          <a:lstStyle/>
          <a:p>
            <a:r>
              <a:rPr lang="zh-CN" altLang="en-US" dirty="0">
                <a:solidFill>
                  <a:schemeClr val="bg1">
                    <a:lumMod val="75000"/>
                  </a:schemeClr>
                </a:solidFill>
              </a:rPr>
              <a:t>语言模型概述</a:t>
            </a:r>
            <a:endParaRPr lang="en-US" altLang="zh-CN" dirty="0">
              <a:solidFill>
                <a:schemeClr val="bg1">
                  <a:lumMod val="75000"/>
                </a:schemeClr>
              </a:solidFill>
            </a:endParaRPr>
          </a:p>
          <a:p>
            <a:r>
              <a:rPr lang="zh-CN" altLang="en-US" dirty="0">
                <a:solidFill>
                  <a:schemeClr val="bg1">
                    <a:lumMod val="75000"/>
                  </a:schemeClr>
                </a:solidFill>
              </a:rPr>
              <a:t>词向量表示</a:t>
            </a:r>
            <a:endParaRPr lang="en-US" altLang="zh-CN" dirty="0">
              <a:solidFill>
                <a:schemeClr val="bg1">
                  <a:lumMod val="75000"/>
                </a:schemeClr>
              </a:solidFill>
            </a:endParaRPr>
          </a:p>
          <a:p>
            <a:r>
              <a:rPr lang="zh-CN" altLang="en-US" dirty="0">
                <a:solidFill>
                  <a:schemeClr val="bg1">
                    <a:lumMod val="75000"/>
                  </a:schemeClr>
                </a:solidFill>
              </a:rPr>
              <a:t>递归神经网络</a:t>
            </a:r>
            <a:endParaRPr lang="en-US" altLang="zh-CN" dirty="0">
              <a:solidFill>
                <a:schemeClr val="bg1">
                  <a:lumMod val="75000"/>
                </a:schemeClr>
              </a:solidFill>
            </a:endParaRPr>
          </a:p>
          <a:p>
            <a:r>
              <a:rPr lang="zh-CN" altLang="en-US" dirty="0">
                <a:solidFill>
                  <a:schemeClr val="bg1">
                    <a:lumMod val="75000"/>
                  </a:schemeClr>
                </a:solidFill>
              </a:rPr>
              <a:t>条件语言模型</a:t>
            </a:r>
            <a:endParaRPr lang="en-US" altLang="zh-CN" dirty="0">
              <a:solidFill>
                <a:schemeClr val="bg1">
                  <a:lumMod val="75000"/>
                </a:schemeClr>
              </a:solidFill>
            </a:endParaRPr>
          </a:p>
          <a:p>
            <a:r>
              <a:rPr lang="zh-CN" altLang="en-US" dirty="0">
                <a:solidFill>
                  <a:schemeClr val="bg1">
                    <a:lumMod val="75000"/>
                  </a:schemeClr>
                </a:solidFill>
              </a:rPr>
              <a:t>预训练模型</a:t>
            </a:r>
            <a:endParaRPr lang="en-US" altLang="zh-CN" dirty="0">
              <a:solidFill>
                <a:schemeClr val="bg1">
                  <a:lumMod val="75000"/>
                </a:schemeClr>
              </a:solidFill>
            </a:endParaRPr>
          </a:p>
          <a:p>
            <a:r>
              <a:rPr lang="zh-CN" altLang="en-US" dirty="0"/>
              <a:t>对齐的大语言模型</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2566925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70CA8-5938-44D4-8BFD-8511BF5C4B18}"/>
              </a:ext>
            </a:extLst>
          </p:cNvPr>
          <p:cNvSpPr>
            <a:spLocks noGrp="1"/>
          </p:cNvSpPr>
          <p:nvPr>
            <p:ph type="title"/>
          </p:nvPr>
        </p:nvSpPr>
        <p:spPr/>
        <p:txBody>
          <a:bodyPr/>
          <a:lstStyle/>
          <a:p>
            <a:r>
              <a:rPr lang="zh-CN" altLang="en-US" dirty="0"/>
              <a:t>人工智能与语言</a:t>
            </a:r>
          </a:p>
        </p:txBody>
      </p:sp>
      <p:sp>
        <p:nvSpPr>
          <p:cNvPr id="3" name="内容占位符 2">
            <a:extLst>
              <a:ext uri="{FF2B5EF4-FFF2-40B4-BE49-F238E27FC236}">
                <a16:creationId xmlns:a16="http://schemas.microsoft.com/office/drawing/2014/main" id="{2AB703DC-735B-4203-BC1B-C0FD7C6EF46C}"/>
              </a:ext>
            </a:extLst>
          </p:cNvPr>
          <p:cNvSpPr>
            <a:spLocks noGrp="1"/>
          </p:cNvSpPr>
          <p:nvPr>
            <p:ph idx="1"/>
          </p:nvPr>
        </p:nvSpPr>
        <p:spPr/>
        <p:txBody>
          <a:bodyPr/>
          <a:lstStyle/>
          <a:p>
            <a:r>
              <a:rPr lang="zh-CN" altLang="en-US" dirty="0">
                <a:solidFill>
                  <a:schemeClr val="bg1">
                    <a:lumMod val="75000"/>
                  </a:schemeClr>
                </a:solidFill>
              </a:rPr>
              <a:t>语言模型概述</a:t>
            </a:r>
            <a:endParaRPr lang="en-US" altLang="zh-CN" dirty="0">
              <a:solidFill>
                <a:schemeClr val="bg1">
                  <a:lumMod val="75000"/>
                </a:schemeClr>
              </a:solidFill>
            </a:endParaRPr>
          </a:p>
          <a:p>
            <a:r>
              <a:rPr lang="zh-CN" altLang="en-US" dirty="0">
                <a:solidFill>
                  <a:schemeClr val="bg1">
                    <a:lumMod val="75000"/>
                  </a:schemeClr>
                </a:solidFill>
              </a:rPr>
              <a:t>词向量表示</a:t>
            </a:r>
            <a:endParaRPr lang="en-US" altLang="zh-CN" dirty="0">
              <a:solidFill>
                <a:schemeClr val="bg1">
                  <a:lumMod val="75000"/>
                </a:schemeClr>
              </a:solidFill>
            </a:endParaRPr>
          </a:p>
          <a:p>
            <a:r>
              <a:rPr lang="zh-CN" altLang="en-US" dirty="0">
                <a:solidFill>
                  <a:schemeClr val="bg1">
                    <a:lumMod val="75000"/>
                  </a:schemeClr>
                </a:solidFill>
              </a:rPr>
              <a:t>递归神经网络</a:t>
            </a:r>
            <a:endParaRPr lang="en-US" altLang="zh-CN" dirty="0">
              <a:solidFill>
                <a:schemeClr val="bg1">
                  <a:lumMod val="75000"/>
                </a:schemeClr>
              </a:solidFill>
            </a:endParaRPr>
          </a:p>
          <a:p>
            <a:r>
              <a:rPr lang="zh-CN" altLang="en-US" dirty="0">
                <a:solidFill>
                  <a:schemeClr val="bg1">
                    <a:lumMod val="75000"/>
                  </a:schemeClr>
                </a:solidFill>
              </a:rPr>
              <a:t>条件语言模型</a:t>
            </a:r>
            <a:endParaRPr lang="en-US" altLang="zh-CN" dirty="0">
              <a:solidFill>
                <a:schemeClr val="bg1">
                  <a:lumMod val="75000"/>
                </a:schemeClr>
              </a:solidFill>
            </a:endParaRPr>
          </a:p>
          <a:p>
            <a:pPr lvl="1"/>
            <a:r>
              <a:rPr lang="en-US" altLang="zh-CN" sz="2800" dirty="0">
                <a:solidFill>
                  <a:schemeClr val="bg1">
                    <a:lumMod val="75000"/>
                  </a:schemeClr>
                </a:solidFill>
              </a:rPr>
              <a:t>Self-Attention &amp; Transformer</a:t>
            </a:r>
          </a:p>
          <a:p>
            <a:r>
              <a:rPr lang="zh-CN" altLang="en-US" dirty="0">
                <a:solidFill>
                  <a:schemeClr val="bg1">
                    <a:lumMod val="75000"/>
                  </a:schemeClr>
                </a:solidFill>
              </a:rPr>
              <a:t>预训练模型</a:t>
            </a:r>
            <a:endParaRPr lang="en-US" altLang="zh-CN" dirty="0">
              <a:solidFill>
                <a:schemeClr val="bg1">
                  <a:lumMod val="75000"/>
                </a:schemeClr>
              </a:solidFill>
            </a:endParaRPr>
          </a:p>
          <a:p>
            <a:pPr lvl="1"/>
            <a:r>
              <a:rPr lang="en-US" altLang="zh-CN" sz="2800" dirty="0">
                <a:solidFill>
                  <a:schemeClr val="bg1">
                    <a:lumMod val="75000"/>
                  </a:schemeClr>
                </a:solidFill>
              </a:rPr>
              <a:t>BERT &amp; GPT-3</a:t>
            </a:r>
          </a:p>
          <a:p>
            <a:r>
              <a:rPr lang="zh-CN" altLang="en-US" dirty="0"/>
              <a:t>对齐的大语言模型</a:t>
            </a:r>
            <a:endParaRPr lang="en-US" altLang="zh-CN" dirty="0"/>
          </a:p>
          <a:p>
            <a:pPr lvl="1"/>
            <a:r>
              <a:rPr lang="en-US" altLang="zh-CN" dirty="0" err="1"/>
              <a:t>ChatGPT</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20713331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BCD53DEE-8AE2-B8FF-6127-4791F04393AD}"/>
              </a:ext>
            </a:extLst>
          </p:cNvPr>
          <p:cNvSpPr txBox="1">
            <a:spLocks/>
          </p:cNvSpPr>
          <p:nvPr/>
        </p:nvSpPr>
        <p:spPr>
          <a:xfrm>
            <a:off x="609602" y="1263246"/>
            <a:ext cx="10972800" cy="4862923"/>
          </a:xfrm>
          <a:prstGeom prst="rect">
            <a:avLst/>
          </a:prstGeom>
        </p:spPr>
        <p:txBody>
          <a:bodyPr vert="horz" lIns="45720" tIns="22860" rIns="45720" bIns="22860" rtlCol="0">
            <a:normAutofit fontScale="92500"/>
          </a:bodyPr>
          <a:lstStyle>
            <a:lvl1pPr marL="914372" indent="-914372" algn="l" defTabSz="2438324" rtl="0" eaLnBrk="1" latinLnBrk="0" hangingPunct="1">
              <a:spcBef>
                <a:spcPct val="20000"/>
              </a:spcBef>
              <a:buFont typeface="Arial" pitchFamily="34" charset="0"/>
              <a:buChar char="•"/>
              <a:defRPr sz="5614" kern="1200" baseline="0">
                <a:solidFill>
                  <a:schemeClr val="tx1"/>
                </a:solidFill>
                <a:latin typeface="+mn-lt"/>
                <a:ea typeface="楷体" panose="02010609060101010101" pitchFamily="49" charset="-122"/>
                <a:cs typeface="+mn-cs"/>
              </a:defRPr>
            </a:lvl1pPr>
            <a:lvl2pPr marL="1981137" indent="-761976" algn="l" defTabSz="2438324" rtl="0" eaLnBrk="1" latinLnBrk="0" hangingPunct="1">
              <a:spcBef>
                <a:spcPct val="20000"/>
              </a:spcBef>
              <a:buFont typeface="Arial" pitchFamily="34" charset="0"/>
              <a:buChar char="–"/>
              <a:defRPr sz="4812" kern="1200" baseline="0">
                <a:solidFill>
                  <a:schemeClr val="tx1"/>
                </a:solidFill>
                <a:latin typeface="+mn-lt"/>
                <a:ea typeface="楷体" panose="02010609060101010101" pitchFamily="49" charset="-122"/>
                <a:cs typeface="+mn-cs"/>
              </a:defRPr>
            </a:lvl2pPr>
            <a:lvl3pPr marL="3047904" indent="-609580" algn="l" defTabSz="2438324" rtl="0" eaLnBrk="1" latinLnBrk="0" hangingPunct="1">
              <a:spcBef>
                <a:spcPct val="20000"/>
              </a:spcBef>
              <a:buFont typeface="Arial" pitchFamily="34" charset="0"/>
              <a:buChar char="•"/>
              <a:defRPr sz="3609" kern="1200" baseline="0">
                <a:solidFill>
                  <a:schemeClr val="tx1"/>
                </a:solidFill>
                <a:latin typeface="+mn-lt"/>
                <a:ea typeface="楷体" panose="02010609060101010101" pitchFamily="49" charset="-122"/>
                <a:cs typeface="+mn-cs"/>
              </a:defRPr>
            </a:lvl3pPr>
            <a:lvl4pPr marL="4267065" indent="-609580" algn="l" defTabSz="2438324" rtl="0" eaLnBrk="1" latinLnBrk="0" hangingPunct="1">
              <a:spcBef>
                <a:spcPct val="20000"/>
              </a:spcBef>
              <a:buFont typeface="Arial" pitchFamily="34" charset="0"/>
              <a:buChar char="–"/>
              <a:defRPr sz="3208" kern="1200" baseline="0">
                <a:solidFill>
                  <a:schemeClr val="tx1"/>
                </a:solidFill>
                <a:latin typeface="+mn-lt"/>
                <a:ea typeface="楷体" panose="02010609060101010101" pitchFamily="49" charset="-122"/>
                <a:cs typeface="+mn-cs"/>
              </a:defRPr>
            </a:lvl4pPr>
            <a:lvl5pPr marL="5486226" indent="-609580" algn="l" defTabSz="2438324" rtl="0" eaLnBrk="1" latinLnBrk="0" hangingPunct="1">
              <a:spcBef>
                <a:spcPct val="20000"/>
              </a:spcBef>
              <a:buFont typeface="Arial" pitchFamily="34" charset="0"/>
              <a:buChar char="»"/>
              <a:defRPr sz="3208" kern="1200" baseline="0">
                <a:solidFill>
                  <a:schemeClr val="tx1"/>
                </a:solidFill>
                <a:latin typeface="+mn-lt"/>
                <a:ea typeface="楷体" panose="02010609060101010101" pitchFamily="49" charset="-122"/>
                <a:cs typeface="+mn-cs"/>
              </a:defRPr>
            </a:lvl5pPr>
            <a:lvl6pPr marL="6705389" indent="-609580" algn="l" defTabSz="2438324" rtl="0" eaLnBrk="1" latinLnBrk="0" hangingPunct="1">
              <a:spcBef>
                <a:spcPct val="20000"/>
              </a:spcBef>
              <a:buFont typeface="Arial" pitchFamily="34" charset="0"/>
              <a:buChar char="•"/>
              <a:defRPr sz="5334" kern="1200">
                <a:solidFill>
                  <a:schemeClr val="tx1"/>
                </a:solidFill>
                <a:latin typeface="+mn-lt"/>
                <a:ea typeface="+mn-ea"/>
                <a:cs typeface="+mn-cs"/>
              </a:defRPr>
            </a:lvl6pPr>
            <a:lvl7pPr marL="7924550" indent="-609580" algn="l" defTabSz="2438324" rtl="0" eaLnBrk="1" latinLnBrk="0" hangingPunct="1">
              <a:spcBef>
                <a:spcPct val="20000"/>
              </a:spcBef>
              <a:buFont typeface="Arial" pitchFamily="34" charset="0"/>
              <a:buChar char="•"/>
              <a:defRPr sz="5334" kern="1200">
                <a:solidFill>
                  <a:schemeClr val="tx1"/>
                </a:solidFill>
                <a:latin typeface="+mn-lt"/>
                <a:ea typeface="+mn-ea"/>
                <a:cs typeface="+mn-cs"/>
              </a:defRPr>
            </a:lvl7pPr>
            <a:lvl8pPr marL="9143711" indent="-609580" algn="l" defTabSz="2438324" rtl="0" eaLnBrk="1" latinLnBrk="0" hangingPunct="1">
              <a:spcBef>
                <a:spcPct val="20000"/>
              </a:spcBef>
              <a:buFont typeface="Arial" pitchFamily="34" charset="0"/>
              <a:buChar char="•"/>
              <a:defRPr sz="5334" kern="1200">
                <a:solidFill>
                  <a:schemeClr val="tx1"/>
                </a:solidFill>
                <a:latin typeface="+mn-lt"/>
                <a:ea typeface="+mn-ea"/>
                <a:cs typeface="+mn-cs"/>
              </a:defRPr>
            </a:lvl8pPr>
            <a:lvl9pPr marL="10362872" indent="-609580" algn="l" defTabSz="2438324" rtl="0" eaLnBrk="1" latinLnBrk="0" hangingPunct="1">
              <a:spcBef>
                <a:spcPct val="20000"/>
              </a:spcBef>
              <a:buFont typeface="Arial" pitchFamily="34" charset="0"/>
              <a:buChar char="•"/>
              <a:defRPr sz="5334" kern="1200">
                <a:solidFill>
                  <a:schemeClr val="tx1"/>
                </a:solidFill>
                <a:latin typeface="+mn-lt"/>
                <a:ea typeface="+mn-ea"/>
                <a:cs typeface="+mn-cs"/>
              </a:defRPr>
            </a:lvl9pPr>
          </a:lstStyle>
          <a:p>
            <a:pPr marL="457186" indent="-457186" defTabSz="1219162"/>
            <a:r>
              <a:rPr lang="en-US" altLang="zh-CN" sz="2807" dirty="0">
                <a:solidFill>
                  <a:prstClr val="black"/>
                </a:solidFill>
                <a:latin typeface="Arial"/>
              </a:rPr>
              <a:t>2022</a:t>
            </a:r>
            <a:r>
              <a:rPr lang="zh-CN" altLang="en-US" sz="2807" dirty="0">
                <a:solidFill>
                  <a:prstClr val="black"/>
                </a:solidFill>
                <a:latin typeface="Arial"/>
              </a:rPr>
              <a:t>年</a:t>
            </a:r>
            <a:r>
              <a:rPr lang="en-US" altLang="zh-CN" sz="2807" dirty="0">
                <a:solidFill>
                  <a:prstClr val="black"/>
                </a:solidFill>
                <a:latin typeface="Arial"/>
              </a:rPr>
              <a:t>11</a:t>
            </a:r>
            <a:r>
              <a:rPr lang="zh-CN" altLang="en-US" sz="2807" dirty="0">
                <a:solidFill>
                  <a:prstClr val="black"/>
                </a:solidFill>
                <a:latin typeface="Arial"/>
              </a:rPr>
              <a:t>月</a:t>
            </a:r>
            <a:r>
              <a:rPr lang="en-US" altLang="zh-CN" sz="2807" dirty="0">
                <a:solidFill>
                  <a:prstClr val="black"/>
                </a:solidFill>
                <a:latin typeface="Arial"/>
              </a:rPr>
              <a:t>30</a:t>
            </a:r>
            <a:r>
              <a:rPr lang="zh-CN" altLang="en-US" sz="2807" dirty="0">
                <a:solidFill>
                  <a:prstClr val="black"/>
                </a:solidFill>
                <a:latin typeface="Arial"/>
              </a:rPr>
              <a:t>日发布，</a:t>
            </a:r>
            <a:r>
              <a:rPr lang="en-US" altLang="zh-CN" sz="2807" dirty="0">
                <a:solidFill>
                  <a:prstClr val="black"/>
                </a:solidFill>
                <a:latin typeface="Arial"/>
              </a:rPr>
              <a:t>5</a:t>
            </a:r>
            <a:r>
              <a:rPr lang="zh-CN" altLang="en-US" sz="2807" dirty="0">
                <a:solidFill>
                  <a:prstClr val="black"/>
                </a:solidFill>
                <a:latin typeface="Arial"/>
              </a:rPr>
              <a:t>天获得</a:t>
            </a:r>
            <a:r>
              <a:rPr lang="en-US" altLang="zh-CN" sz="2807" dirty="0">
                <a:solidFill>
                  <a:prstClr val="black"/>
                </a:solidFill>
                <a:latin typeface="Arial"/>
              </a:rPr>
              <a:t>100</a:t>
            </a:r>
            <a:r>
              <a:rPr lang="zh-CN" altLang="en-US" sz="2807" dirty="0">
                <a:solidFill>
                  <a:prstClr val="black"/>
                </a:solidFill>
                <a:latin typeface="Arial"/>
              </a:rPr>
              <a:t>万用户，</a:t>
            </a:r>
            <a:r>
              <a:rPr lang="en-US" altLang="zh-CN" sz="2807" dirty="0">
                <a:solidFill>
                  <a:prstClr val="black"/>
                </a:solidFill>
                <a:latin typeface="Arial"/>
              </a:rPr>
              <a:t>1</a:t>
            </a:r>
            <a:r>
              <a:rPr lang="zh-CN" altLang="en-US" sz="2807" dirty="0">
                <a:solidFill>
                  <a:prstClr val="black"/>
                </a:solidFill>
                <a:latin typeface="Arial"/>
              </a:rPr>
              <a:t>月份月活跃用户数达</a:t>
            </a:r>
            <a:r>
              <a:rPr lang="en-US" altLang="zh-CN" sz="2807" dirty="0">
                <a:solidFill>
                  <a:prstClr val="black"/>
                </a:solidFill>
                <a:latin typeface="Arial"/>
              </a:rPr>
              <a:t>1</a:t>
            </a:r>
            <a:r>
              <a:rPr lang="zh-CN" altLang="en-US" sz="2807" dirty="0">
                <a:solidFill>
                  <a:prstClr val="black"/>
                </a:solidFill>
                <a:latin typeface="Arial"/>
              </a:rPr>
              <a:t>亿</a:t>
            </a:r>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endParaRPr lang="en-US" altLang="zh-CN" sz="2807" dirty="0">
              <a:solidFill>
                <a:prstClr val="black"/>
              </a:solidFill>
              <a:latin typeface="Arial"/>
            </a:endParaRPr>
          </a:p>
          <a:p>
            <a:pPr marL="457186" indent="-457186" defTabSz="1219162"/>
            <a:r>
              <a:rPr lang="zh-CN" altLang="en-US" sz="2807" dirty="0">
                <a:solidFill>
                  <a:prstClr val="black"/>
                </a:solidFill>
                <a:latin typeface="Arial"/>
              </a:rPr>
              <a:t>国内的关注在春节期间发酵，是口碑还是风口？</a:t>
            </a:r>
            <a:endParaRPr lang="en-US" altLang="zh-CN" sz="2807" dirty="0">
              <a:solidFill>
                <a:prstClr val="black"/>
              </a:solidFill>
              <a:latin typeface="Arial"/>
            </a:endParaRPr>
          </a:p>
        </p:txBody>
      </p:sp>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：史上最快达到过亿用户的应用</a:t>
            </a:r>
          </a:p>
        </p:txBody>
      </p:sp>
      <p:pic>
        <p:nvPicPr>
          <p:cNvPr id="5" name="内容占位符 4">
            <a:extLst>
              <a:ext uri="{FF2B5EF4-FFF2-40B4-BE49-F238E27FC236}">
                <a16:creationId xmlns:a16="http://schemas.microsoft.com/office/drawing/2014/main" id="{431F7DBC-BE02-B8F0-45B6-3F240350AF3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2430" t="43452" r="4294" b="13834"/>
          <a:stretch/>
        </p:blipFill>
        <p:spPr>
          <a:xfrm>
            <a:off x="3172952" y="1979771"/>
            <a:ext cx="5846096" cy="3253480"/>
          </a:xfrm>
        </p:spPr>
      </p:pic>
    </p:spTree>
    <p:extLst>
      <p:ext uri="{BB962C8B-B14F-4D97-AF65-F5344CB8AC3E}">
        <p14:creationId xmlns:p14="http://schemas.microsoft.com/office/powerpoint/2010/main" val="15892721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生成文本</a:t>
            </a:r>
          </a:p>
        </p:txBody>
      </p:sp>
      <p:pic>
        <p:nvPicPr>
          <p:cNvPr id="8" name="图片 7">
            <a:extLst>
              <a:ext uri="{FF2B5EF4-FFF2-40B4-BE49-F238E27FC236}">
                <a16:creationId xmlns:a16="http://schemas.microsoft.com/office/drawing/2014/main" id="{96D2D446-375E-C420-62BB-08BFA206A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55" y="1940842"/>
            <a:ext cx="7599105" cy="2976316"/>
          </a:xfrm>
          <a:prstGeom prst="rect">
            <a:avLst/>
          </a:prstGeom>
        </p:spPr>
      </p:pic>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12" name="内容占位符 11">
            <a:extLst>
              <a:ext uri="{FF2B5EF4-FFF2-40B4-BE49-F238E27FC236}">
                <a16:creationId xmlns:a16="http://schemas.microsoft.com/office/drawing/2014/main" id="{2F862BED-0899-28B3-238A-95D5394BD0DF}"/>
              </a:ext>
            </a:extLst>
          </p:cNvPr>
          <p:cNvSpPr>
            <a:spLocks noGrp="1"/>
          </p:cNvSpPr>
          <p:nvPr>
            <p:ph idx="1"/>
          </p:nvPr>
        </p:nvSpPr>
        <p:spPr/>
        <p:txBody>
          <a:bodyPr>
            <a:normAutofit lnSpcReduction="10000"/>
          </a:bodyPr>
          <a:lstStyle/>
          <a:p>
            <a:r>
              <a:rPr lang="zh-CN" altLang="en-US" dirty="0"/>
              <a:t>优点：提示自然多样，回复生成很敏感</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缺点：在突然转话题时，会误解用户意图</a:t>
            </a:r>
          </a:p>
        </p:txBody>
      </p:sp>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Tree>
    <p:extLst>
      <p:ext uri="{BB962C8B-B14F-4D97-AF65-F5344CB8AC3E}">
        <p14:creationId xmlns:p14="http://schemas.microsoft.com/office/powerpoint/2010/main" val="8653228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2F862BED-0899-28B3-238A-95D5394BD0DF}"/>
              </a:ext>
            </a:extLst>
          </p:cNvPr>
          <p:cNvSpPr>
            <a:spLocks noGrp="1"/>
          </p:cNvSpPr>
          <p:nvPr>
            <p:ph idx="1"/>
          </p:nvPr>
        </p:nvSpPr>
        <p:spPr/>
        <p:txBody>
          <a:bodyPr>
            <a:normAutofit lnSpcReduction="10000"/>
          </a:bodyPr>
          <a:lstStyle/>
          <a:p>
            <a:r>
              <a:rPr lang="zh-CN" altLang="en-US" dirty="0"/>
              <a:t>优点：提示自然多样，回复生成很敏感</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缺点：不押韵</a:t>
            </a:r>
          </a:p>
        </p:txBody>
      </p:sp>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生成诗歌</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5" name="图片 4">
            <a:extLst>
              <a:ext uri="{FF2B5EF4-FFF2-40B4-BE49-F238E27FC236}">
                <a16:creationId xmlns:a16="http://schemas.microsoft.com/office/drawing/2014/main" id="{E0921848-0D71-7DB1-FA50-DF6B534D458E}"/>
              </a:ext>
            </a:extLst>
          </p:cNvPr>
          <p:cNvPicPr>
            <a:picLocks noChangeAspect="1"/>
          </p:cNvPicPr>
          <p:nvPr/>
        </p:nvPicPr>
        <p:blipFill rotWithShape="1">
          <a:blip r:embed="rId4"/>
          <a:srcRect l="31250" t="11844" r="47083" b="6049"/>
          <a:stretch/>
        </p:blipFill>
        <p:spPr>
          <a:xfrm>
            <a:off x="6096000" y="1636095"/>
            <a:ext cx="2322070" cy="4949757"/>
          </a:xfrm>
          <a:prstGeom prst="rect">
            <a:avLst/>
          </a:prstGeom>
        </p:spPr>
      </p:pic>
      <p:pic>
        <p:nvPicPr>
          <p:cNvPr id="9" name="图片 8">
            <a:extLst>
              <a:ext uri="{FF2B5EF4-FFF2-40B4-BE49-F238E27FC236}">
                <a16:creationId xmlns:a16="http://schemas.microsoft.com/office/drawing/2014/main" id="{28E0D494-440B-AE4E-253C-5BFC14C09D45}"/>
              </a:ext>
            </a:extLst>
          </p:cNvPr>
          <p:cNvPicPr>
            <a:picLocks noChangeAspect="1"/>
          </p:cNvPicPr>
          <p:nvPr/>
        </p:nvPicPr>
        <p:blipFill rotWithShape="1">
          <a:blip r:embed="rId5"/>
          <a:srcRect l="9305" t="19877" r="42500" b="27284"/>
          <a:stretch/>
        </p:blipFill>
        <p:spPr>
          <a:xfrm>
            <a:off x="642555" y="2335808"/>
            <a:ext cx="4406900" cy="2717800"/>
          </a:xfrm>
          <a:prstGeom prst="rect">
            <a:avLst/>
          </a:prstGeom>
        </p:spPr>
      </p:pic>
    </p:spTree>
    <p:extLst>
      <p:ext uri="{BB962C8B-B14F-4D97-AF65-F5344CB8AC3E}">
        <p14:creationId xmlns:p14="http://schemas.microsoft.com/office/powerpoint/2010/main" val="3932090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生成代码</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5" name="图片 4">
            <a:extLst>
              <a:ext uri="{FF2B5EF4-FFF2-40B4-BE49-F238E27FC236}">
                <a16:creationId xmlns:a16="http://schemas.microsoft.com/office/drawing/2014/main" id="{27ACA817-D226-6753-7FFE-ACC113822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019" y="1027857"/>
            <a:ext cx="5003800" cy="5786593"/>
          </a:xfrm>
          <a:prstGeom prst="rect">
            <a:avLst/>
          </a:prstGeom>
        </p:spPr>
      </p:pic>
    </p:spTree>
    <p:extLst>
      <p:ext uri="{BB962C8B-B14F-4D97-AF65-F5344CB8AC3E}">
        <p14:creationId xmlns:p14="http://schemas.microsoft.com/office/powerpoint/2010/main" val="2520877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生成代码</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4" name="图片 3">
            <a:extLst>
              <a:ext uri="{FF2B5EF4-FFF2-40B4-BE49-F238E27FC236}">
                <a16:creationId xmlns:a16="http://schemas.microsoft.com/office/drawing/2014/main" id="{38E97C36-478C-CB14-CD9E-559A94A5B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1079969"/>
            <a:ext cx="5994400" cy="5644584"/>
          </a:xfrm>
          <a:prstGeom prst="rect">
            <a:avLst/>
          </a:prstGeom>
        </p:spPr>
      </p:pic>
    </p:spTree>
    <p:extLst>
      <p:ext uri="{BB962C8B-B14F-4D97-AF65-F5344CB8AC3E}">
        <p14:creationId xmlns:p14="http://schemas.microsoft.com/office/powerpoint/2010/main" val="29890618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lstStyle/>
          <a:p>
            <a:r>
              <a:rPr lang="en-US" altLang="zh-CN" dirty="0" err="1"/>
              <a:t>ChatGPT</a:t>
            </a:r>
            <a:r>
              <a:rPr lang="zh-CN" altLang="en-US" dirty="0"/>
              <a:t>：出色的表现</a:t>
            </a:r>
            <a:r>
              <a:rPr lang="en-US" altLang="zh-CN" dirty="0"/>
              <a:t>——</a:t>
            </a:r>
            <a:r>
              <a:rPr lang="zh-CN" altLang="en-US" dirty="0"/>
              <a:t>复合能力</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2"/>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3" name="图片 2">
            <a:extLst>
              <a:ext uri="{FF2B5EF4-FFF2-40B4-BE49-F238E27FC236}">
                <a16:creationId xmlns:a16="http://schemas.microsoft.com/office/drawing/2014/main" id="{07909126-1A90-0E49-FF32-A1E8D35A8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397" y="1123395"/>
            <a:ext cx="7096603" cy="5545865"/>
          </a:xfrm>
          <a:prstGeom prst="rect">
            <a:avLst/>
          </a:prstGeom>
        </p:spPr>
      </p:pic>
    </p:spTree>
    <p:extLst>
      <p:ext uri="{BB962C8B-B14F-4D97-AF65-F5344CB8AC3E}">
        <p14:creationId xmlns:p14="http://schemas.microsoft.com/office/powerpoint/2010/main" val="1034351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2F862BED-0899-28B3-238A-95D5394BD0DF}"/>
              </a:ext>
            </a:extLst>
          </p:cNvPr>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normAutofit/>
          </a:bodyPr>
          <a:lstStyle/>
          <a:p>
            <a:r>
              <a:rPr lang="en-US" altLang="zh-CN" dirty="0" err="1"/>
              <a:t>ChatGPT</a:t>
            </a:r>
            <a:r>
              <a:rPr lang="zh-CN" altLang="en-US" dirty="0"/>
              <a:t>的训练：人类撰写提示和优质答案</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2870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grpSp>
        <p:nvGrpSpPr>
          <p:cNvPr id="11" name="组合 10">
            <a:extLst>
              <a:ext uri="{FF2B5EF4-FFF2-40B4-BE49-F238E27FC236}">
                <a16:creationId xmlns:a16="http://schemas.microsoft.com/office/drawing/2014/main" id="{49EFB2F2-5E3A-2A9D-F9F2-2373AF321793}"/>
              </a:ext>
            </a:extLst>
          </p:cNvPr>
          <p:cNvGrpSpPr/>
          <p:nvPr/>
        </p:nvGrpSpPr>
        <p:grpSpPr>
          <a:xfrm>
            <a:off x="1095670" y="1534256"/>
            <a:ext cx="7057730" cy="4726844"/>
            <a:chOff x="2191340" y="3627312"/>
            <a:chExt cx="14115460" cy="9453688"/>
          </a:xfrm>
        </p:grpSpPr>
        <p:pic>
          <p:nvPicPr>
            <p:cNvPr id="5" name="图片 4">
              <a:extLst>
                <a:ext uri="{FF2B5EF4-FFF2-40B4-BE49-F238E27FC236}">
                  <a16:creationId xmlns:a16="http://schemas.microsoft.com/office/drawing/2014/main" id="{5C55E698-F14F-4EFF-917B-FDAC55940653}"/>
                </a:ext>
              </a:extLst>
            </p:cNvPr>
            <p:cNvPicPr>
              <a:picLocks noChangeAspect="1"/>
            </p:cNvPicPr>
            <p:nvPr/>
          </p:nvPicPr>
          <p:blipFill rotWithShape="1">
            <a:blip r:embed="rId4"/>
            <a:srcRect l="33750" t="34445" r="11667" b="51727"/>
            <a:stretch/>
          </p:blipFill>
          <p:spPr>
            <a:xfrm>
              <a:off x="2191340" y="11069637"/>
              <a:ext cx="14115460" cy="2011363"/>
            </a:xfrm>
            <a:prstGeom prst="rect">
              <a:avLst/>
            </a:prstGeom>
          </p:spPr>
        </p:pic>
        <p:pic>
          <p:nvPicPr>
            <p:cNvPr id="9" name="图片 8">
              <a:extLst>
                <a:ext uri="{FF2B5EF4-FFF2-40B4-BE49-F238E27FC236}">
                  <a16:creationId xmlns:a16="http://schemas.microsoft.com/office/drawing/2014/main" id="{6F83456E-7A39-0B35-B561-8F111CD423CF}"/>
                </a:ext>
              </a:extLst>
            </p:cNvPr>
            <p:cNvPicPr>
              <a:picLocks noChangeAspect="1"/>
            </p:cNvPicPr>
            <p:nvPr/>
          </p:nvPicPr>
          <p:blipFill rotWithShape="1">
            <a:blip r:embed="rId5"/>
            <a:srcRect l="34306" t="27037" r="11944" b="12963"/>
            <a:stretch/>
          </p:blipFill>
          <p:spPr>
            <a:xfrm>
              <a:off x="2362200" y="3627312"/>
              <a:ext cx="13690600" cy="8596423"/>
            </a:xfrm>
            <a:prstGeom prst="rect">
              <a:avLst/>
            </a:prstGeom>
          </p:spPr>
        </p:pic>
      </p:grpSp>
    </p:spTree>
    <p:extLst>
      <p:ext uri="{BB962C8B-B14F-4D97-AF65-F5344CB8AC3E}">
        <p14:creationId xmlns:p14="http://schemas.microsoft.com/office/powerpoint/2010/main" val="15173284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2F862BED-0899-28B3-238A-95D5394BD0DF}"/>
              </a:ext>
            </a:extLst>
          </p:cNvPr>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标题 1">
            <a:extLst>
              <a:ext uri="{FF2B5EF4-FFF2-40B4-BE49-F238E27FC236}">
                <a16:creationId xmlns:a16="http://schemas.microsoft.com/office/drawing/2014/main" id="{D22B63A3-DBAE-6146-3BA5-FC3B42677F3B}"/>
              </a:ext>
            </a:extLst>
          </p:cNvPr>
          <p:cNvSpPr>
            <a:spLocks noGrp="1"/>
          </p:cNvSpPr>
          <p:nvPr>
            <p:ph type="title"/>
          </p:nvPr>
        </p:nvSpPr>
        <p:spPr/>
        <p:txBody>
          <a:bodyPr>
            <a:normAutofit/>
          </a:bodyPr>
          <a:lstStyle/>
          <a:p>
            <a:r>
              <a:rPr lang="en-US" altLang="zh-CN" dirty="0" err="1"/>
              <a:t>ChatGPT</a:t>
            </a:r>
            <a:r>
              <a:rPr lang="zh-CN" altLang="en-US" dirty="0"/>
              <a:t>：出色的表现</a:t>
            </a:r>
            <a:r>
              <a:rPr lang="en-US" altLang="zh-CN" dirty="0"/>
              <a:t>——</a:t>
            </a:r>
            <a:r>
              <a:rPr lang="zh-CN" altLang="en-US" dirty="0"/>
              <a:t>问答</a:t>
            </a:r>
          </a:p>
        </p:txBody>
      </p:sp>
      <p:pic>
        <p:nvPicPr>
          <p:cNvPr id="10" name="图片 9">
            <a:extLst>
              <a:ext uri="{FF2B5EF4-FFF2-40B4-BE49-F238E27FC236}">
                <a16:creationId xmlns:a16="http://schemas.microsoft.com/office/drawing/2014/main" id="{90366AAF-FB78-C732-1D80-B9580971033C}"/>
              </a:ext>
            </a:extLst>
          </p:cNvPr>
          <p:cNvPicPr>
            <a:picLocks noChangeAspect="1"/>
          </p:cNvPicPr>
          <p:nvPr/>
        </p:nvPicPr>
        <p:blipFill rotWithShape="1">
          <a:blip r:embed="rId3"/>
          <a:srcRect l="33628" t="31961" r="48578" b="29869"/>
          <a:stretch/>
        </p:blipFill>
        <p:spPr>
          <a:xfrm>
            <a:off x="8830235" y="1636095"/>
            <a:ext cx="2971800" cy="3585809"/>
          </a:xfrm>
          <a:prstGeom prst="rect">
            <a:avLst/>
          </a:prstGeom>
        </p:spPr>
      </p:pic>
      <p:sp>
        <p:nvSpPr>
          <p:cNvPr id="13" name="矩形: 圆角 12">
            <a:extLst>
              <a:ext uri="{FF2B5EF4-FFF2-40B4-BE49-F238E27FC236}">
                <a16:creationId xmlns:a16="http://schemas.microsoft.com/office/drawing/2014/main" id="{31020FC7-DE0F-ED5D-F10D-0FACAC72E342}"/>
              </a:ext>
            </a:extLst>
          </p:cNvPr>
          <p:cNvSpPr/>
          <p:nvPr/>
        </p:nvSpPr>
        <p:spPr>
          <a:xfrm>
            <a:off x="9144000" y="30734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sp>
        <p:nvSpPr>
          <p:cNvPr id="15" name="矩形: 圆角 14">
            <a:extLst>
              <a:ext uri="{FF2B5EF4-FFF2-40B4-BE49-F238E27FC236}">
                <a16:creationId xmlns:a16="http://schemas.microsoft.com/office/drawing/2014/main" id="{D522278D-71D8-7174-4A25-B8A272E1F624}"/>
              </a:ext>
            </a:extLst>
          </p:cNvPr>
          <p:cNvSpPr/>
          <p:nvPr/>
        </p:nvSpPr>
        <p:spPr>
          <a:xfrm>
            <a:off x="9169400" y="4521200"/>
            <a:ext cx="2405445" cy="2032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900">
              <a:solidFill>
                <a:prstClr val="white"/>
              </a:solidFill>
              <a:latin typeface="Arial"/>
              <a:ea typeface="楷体"/>
            </a:endParaRPr>
          </a:p>
        </p:txBody>
      </p:sp>
      <p:pic>
        <p:nvPicPr>
          <p:cNvPr id="4" name="图片 3">
            <a:extLst>
              <a:ext uri="{FF2B5EF4-FFF2-40B4-BE49-F238E27FC236}">
                <a16:creationId xmlns:a16="http://schemas.microsoft.com/office/drawing/2014/main" id="{19CB41D3-E277-6724-6CF2-6C70450B69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529" y="1123546"/>
            <a:ext cx="2581574" cy="5594754"/>
          </a:xfrm>
          <a:prstGeom prst="rect">
            <a:avLst/>
          </a:prstGeom>
        </p:spPr>
      </p:pic>
      <p:pic>
        <p:nvPicPr>
          <p:cNvPr id="6" name="图片 5">
            <a:extLst>
              <a:ext uri="{FF2B5EF4-FFF2-40B4-BE49-F238E27FC236}">
                <a16:creationId xmlns:a16="http://schemas.microsoft.com/office/drawing/2014/main" id="{3C1393FD-1284-5F4A-BA2C-AA635E801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8100" y="1123546"/>
            <a:ext cx="2581574" cy="5594754"/>
          </a:xfrm>
          <a:prstGeom prst="rect">
            <a:avLst/>
          </a:prstGeom>
        </p:spPr>
      </p:pic>
    </p:spTree>
    <p:extLst>
      <p:ext uri="{BB962C8B-B14F-4D97-AF65-F5344CB8AC3E}">
        <p14:creationId xmlns:p14="http://schemas.microsoft.com/office/powerpoint/2010/main" val="12314631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ogo">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logo">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窦志成-有温度的人工智能">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窦志成的模板">
      <a:majorFont>
        <a:latin typeface="Arial Black"/>
        <a:ea typeface="微软雅黑"/>
        <a:cs typeface=""/>
      </a:majorFont>
      <a:minorFont>
        <a:latin typeface="Arial"/>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7509</TotalTime>
  <Words>2177</Words>
  <Application>Microsoft Office PowerPoint</Application>
  <PresentationFormat>宽屏</PresentationFormat>
  <Paragraphs>434</Paragraphs>
  <Slides>134</Slides>
  <Notes>16</Notes>
  <HiddenSlides>0</HiddenSlides>
  <MMClips>0</MMClips>
  <ScaleCrop>false</ScaleCrop>
  <HeadingPairs>
    <vt:vector size="6" baseType="variant">
      <vt:variant>
        <vt:lpstr>已用的字体</vt:lpstr>
      </vt:variant>
      <vt:variant>
        <vt:i4>24</vt:i4>
      </vt:variant>
      <vt:variant>
        <vt:lpstr>主题</vt:lpstr>
      </vt:variant>
      <vt:variant>
        <vt:i4>5</vt:i4>
      </vt:variant>
      <vt:variant>
        <vt:lpstr>幻灯片标题</vt:lpstr>
      </vt:variant>
      <vt:variant>
        <vt:i4>134</vt:i4>
      </vt:variant>
    </vt:vector>
  </HeadingPairs>
  <TitlesOfParts>
    <vt:vector size="163" baseType="lpstr">
      <vt:lpstr>Acumin Variable C...</vt:lpstr>
      <vt:lpstr>Helvetica Neue</vt:lpstr>
      <vt:lpstr>Montserrat-Bold</vt:lpstr>
      <vt:lpstr>PingFang SC Medium</vt:lpstr>
      <vt:lpstr>PingFang SC Regular</vt:lpstr>
      <vt:lpstr>PingFang SC Semibold</vt:lpstr>
      <vt:lpstr>Source Han Sans CN</vt:lpstr>
      <vt:lpstr>Source Han Sans CN Medium</vt:lpstr>
      <vt:lpstr>等线</vt:lpstr>
      <vt:lpstr>等线 Light</vt:lpstr>
      <vt:lpstr>黑体</vt:lpstr>
      <vt:lpstr>黑体</vt:lpstr>
      <vt:lpstr>楷体</vt:lpstr>
      <vt:lpstr>宋体</vt:lpstr>
      <vt:lpstr>微软雅黑</vt:lpstr>
      <vt:lpstr>微软雅黑 Light</vt:lpstr>
      <vt:lpstr>Arial</vt:lpstr>
      <vt:lpstr>Arial Black</vt:lpstr>
      <vt:lpstr>Calibri</vt:lpstr>
      <vt:lpstr>Cambria Math</vt:lpstr>
      <vt:lpstr>Helvetica</vt:lpstr>
      <vt:lpstr>Open Sans</vt:lpstr>
      <vt:lpstr>Times New Roman</vt:lpstr>
      <vt:lpstr>Wingdings</vt:lpstr>
      <vt:lpstr>Office 主题​​</vt:lpstr>
      <vt:lpstr>1_Office 主题​​</vt:lpstr>
      <vt:lpstr>logo</vt:lpstr>
      <vt:lpstr>1_logo</vt:lpstr>
      <vt:lpstr>窦志成-有温度的人工智能</vt:lpstr>
      <vt:lpstr>人工智能引论</vt:lpstr>
      <vt:lpstr>人工智能与语言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人工智能与语言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BERT vs. GPT</vt:lpstr>
      <vt:lpstr>The Decoder-Only Block</vt:lpstr>
      <vt:lpstr>One Difference from BERT</vt:lpstr>
      <vt:lpstr>PowerPoint 演示文稿</vt:lpstr>
      <vt:lpstr>PowerPoint 演示文稿</vt:lpstr>
      <vt:lpstr>GPT-3: A Large Language Model</vt:lpstr>
      <vt:lpstr>人工智能与语言</vt:lpstr>
      <vt:lpstr>人工智能与语言</vt:lpstr>
      <vt:lpstr>ChatGPT：史上最快达到过亿用户的应用</vt:lpstr>
      <vt:lpstr>ChatGPT：出色的表现——生成文本</vt:lpstr>
      <vt:lpstr>ChatGPT：出色的表现——生成诗歌</vt:lpstr>
      <vt:lpstr>ChatGPT：出色的表现——生成代码</vt:lpstr>
      <vt:lpstr>ChatGPT：出色的表现——生成代码</vt:lpstr>
      <vt:lpstr>ChatGPT：出色的表现——复合能力</vt:lpstr>
      <vt:lpstr>ChatGPT的训练：人类撰写提示和优质答案</vt:lpstr>
      <vt:lpstr>ChatGPT：出色的表现——问答</vt:lpstr>
      <vt:lpstr>ChatGPT的训练：人类撰写提示和优质答案</vt:lpstr>
      <vt:lpstr>ChatGPT：出色的表现——头脑风暴</vt:lpstr>
      <vt:lpstr>ChatGPT：出色的表现——头脑风暴</vt:lpstr>
      <vt:lpstr>ChatGPT：出色的表现——改写</vt:lpstr>
      <vt:lpstr>ChatGPT：出色的表现——改写</vt:lpstr>
      <vt:lpstr>ChatGPT：社会化的大型语言模型</vt:lpstr>
      <vt:lpstr>PowerPoint 演示文稿</vt:lpstr>
      <vt:lpstr>PowerPoint 演示文稿</vt:lpstr>
      <vt:lpstr>PowerPoint 演示文稿</vt:lpstr>
      <vt:lpstr>PowerPoint 演示文稿</vt:lpstr>
      <vt:lpstr>PowerPoint 演示文稿</vt:lpstr>
      <vt:lpstr>PowerPoint 演示文稿</vt:lpstr>
      <vt:lpstr>ChatGPT的法宝之一：大！</vt:lpstr>
      <vt:lpstr>PowerPoint 演示文稿</vt:lpstr>
      <vt:lpstr>ChatGPT的法宝之二：思维链（逻辑训练）</vt:lpstr>
      <vt:lpstr>ChatGPT的法宝之三：人在回路强化学习（价值观对齐）</vt:lpstr>
      <vt:lpstr>ChatGPT的法宝之四：高质量数据，持续改进，工程团队支撑</vt:lpstr>
      <vt:lpstr>ChatGPT的与众不同：自然语言处理角度</vt:lpstr>
      <vt:lpstr>ChatGPT的与众不同：对话角度</vt:lpstr>
      <vt:lpstr>ChatGPT的与众不同：搜索角度</vt:lpstr>
      <vt:lpstr>2023年3月15日：GPT-4发布！</vt:lpstr>
      <vt:lpstr>多模态支持 – 读图</vt:lpstr>
      <vt:lpstr>多模态支持 – 识图计算</vt:lpstr>
      <vt:lpstr>多模态支持 – 看图推理</vt:lpstr>
      <vt:lpstr>多模态支持 – 看图写代码</vt:lpstr>
      <vt:lpstr>逻辑性和正确性 – 参加考试 </vt:lpstr>
      <vt:lpstr>逻辑性和正确性 – 做奥数题</vt:lpstr>
      <vt:lpstr>GPT4 Turbo Released on 2023-11-7</vt:lpstr>
      <vt:lpstr>Azure for AGI Models</vt:lpstr>
      <vt:lpstr>GPT Shops</vt:lpstr>
      <vt:lpstr>Examples</vt:lpstr>
      <vt:lpstr>Examples</vt:lpstr>
      <vt:lpstr>ChatGPT的挑战与机遇</vt:lpstr>
      <vt:lpstr>参考书目</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 睿华</dc:creator>
  <cp:lastModifiedBy>webuser</cp:lastModifiedBy>
  <cp:revision>101</cp:revision>
  <dcterms:created xsi:type="dcterms:W3CDTF">2020-11-18T07:52:21Z</dcterms:created>
  <dcterms:modified xsi:type="dcterms:W3CDTF">2024-11-21T01:21:57Z</dcterms:modified>
</cp:coreProperties>
</file>